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3" r:id="rId3"/>
    <p:sldMasterId id="2147483648" r:id="rId4"/>
  </p:sldMasterIdLst>
  <p:notesMasterIdLst>
    <p:notesMasterId r:id="rId18"/>
  </p:notesMasterIdLst>
  <p:handoutMasterIdLst>
    <p:handoutMasterId r:id="rId19"/>
  </p:handoutMasterIdLst>
  <p:sldIdLst>
    <p:sldId id="338" r:id="rId5"/>
    <p:sldId id="348" r:id="rId6"/>
    <p:sldId id="349" r:id="rId7"/>
    <p:sldId id="360" r:id="rId8"/>
    <p:sldId id="359" r:id="rId9"/>
    <p:sldId id="354" r:id="rId10"/>
    <p:sldId id="350" r:id="rId11"/>
    <p:sldId id="351" r:id="rId12"/>
    <p:sldId id="352" r:id="rId13"/>
    <p:sldId id="356" r:id="rId14"/>
    <p:sldId id="353" r:id="rId15"/>
    <p:sldId id="361" r:id="rId16"/>
    <p:sldId id="357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61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a Cirule-Ostvalde" initials="GC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E"/>
    <a:srgbClr val="414042"/>
    <a:srgbClr val="FBA919"/>
    <a:srgbClr val="FC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7867" autoAdjust="0"/>
  </p:normalViewPr>
  <p:slideViewPr>
    <p:cSldViewPr snapToGrid="0">
      <p:cViewPr>
        <p:scale>
          <a:sx n="75" d="100"/>
          <a:sy n="75" d="100"/>
        </p:scale>
        <p:origin x="-2034" y="-684"/>
      </p:cViewPr>
      <p:guideLst>
        <p:guide orient="horz" pos="2160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liepnie\Downloads\Rekini_par_dzivok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[Rekini_par_dzivokli.xlsx]Patēriņš!$A$8:$A$24</c:f>
              <c:numCache>
                <c:formatCode>General</c:formatCode>
                <c:ptCount val="17"/>
                <c:pt idx="0">
                  <c:v>4.2018000000000004</c:v>
                </c:pt>
                <c:pt idx="1">
                  <c:v>5.2018000000000004</c:v>
                </c:pt>
                <c:pt idx="2">
                  <c:v>6.2018000000000004</c:v>
                </c:pt>
                <c:pt idx="3">
                  <c:v>7.2018000000000004</c:v>
                </c:pt>
                <c:pt idx="4">
                  <c:v>8.2018000000000004</c:v>
                </c:pt>
                <c:pt idx="5">
                  <c:v>9.2018000000000004</c:v>
                </c:pt>
                <c:pt idx="6">
                  <c:v>10.2018</c:v>
                </c:pt>
                <c:pt idx="7">
                  <c:v>11.2018</c:v>
                </c:pt>
                <c:pt idx="8">
                  <c:v>12.2018</c:v>
                </c:pt>
                <c:pt idx="9">
                  <c:v>1.2019</c:v>
                </c:pt>
                <c:pt idx="10">
                  <c:v>2.2019000000000002</c:v>
                </c:pt>
                <c:pt idx="11">
                  <c:v>3.2019000000000002</c:v>
                </c:pt>
                <c:pt idx="12">
                  <c:v>4.2019000000000002</c:v>
                </c:pt>
                <c:pt idx="13">
                  <c:v>5.2019000000000002</c:v>
                </c:pt>
                <c:pt idx="14">
                  <c:v>6.2019000000000002</c:v>
                </c:pt>
                <c:pt idx="15">
                  <c:v>7.2019000000000002</c:v>
                </c:pt>
                <c:pt idx="16">
                  <c:v>8.2019000000000002</c:v>
                </c:pt>
              </c:numCache>
            </c:numRef>
          </c:cat>
          <c:val>
            <c:numRef>
              <c:f>[Rekini_par_dzivokli.xlsx]Patēriņš!$H$8:$H$24</c:f>
              <c:numCache>
                <c:formatCode>0.00</c:formatCode>
                <c:ptCount val="17"/>
                <c:pt idx="0">
                  <c:v>113</c:v>
                </c:pt>
                <c:pt idx="1">
                  <c:v>124</c:v>
                </c:pt>
                <c:pt idx="2">
                  <c:v>134</c:v>
                </c:pt>
                <c:pt idx="3">
                  <c:v>134</c:v>
                </c:pt>
                <c:pt idx="4">
                  <c:v>151</c:v>
                </c:pt>
                <c:pt idx="5">
                  <c:v>151</c:v>
                </c:pt>
                <c:pt idx="6">
                  <c:v>162.35</c:v>
                </c:pt>
                <c:pt idx="7">
                  <c:v>110.9</c:v>
                </c:pt>
                <c:pt idx="8">
                  <c:v>152.97999999999999</c:v>
                </c:pt>
                <c:pt idx="9">
                  <c:v>117.59</c:v>
                </c:pt>
                <c:pt idx="10">
                  <c:v>105.07</c:v>
                </c:pt>
                <c:pt idx="11">
                  <c:v>130.9</c:v>
                </c:pt>
                <c:pt idx="12">
                  <c:v>113.62</c:v>
                </c:pt>
                <c:pt idx="13">
                  <c:v>126.84</c:v>
                </c:pt>
                <c:pt idx="14">
                  <c:v>104.36</c:v>
                </c:pt>
                <c:pt idx="15">
                  <c:v>154.1</c:v>
                </c:pt>
                <c:pt idx="16">
                  <c:v>124.56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67104"/>
        <c:axId val="156963968"/>
      </c:barChart>
      <c:catAx>
        <c:axId val="1527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963968"/>
        <c:crosses val="autoZero"/>
        <c:auto val="1"/>
        <c:lblAlgn val="ctr"/>
        <c:lblOffset val="100"/>
        <c:noMultiLvlLbl val="0"/>
      </c:catAx>
      <c:valAx>
        <c:axId val="1569639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2767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645ED4A-5C97-4873-9B47-90E89D794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6F5370-EA39-4C3C-98DB-461E04E05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71DE4-D555-4DFD-A044-91600BA56D9B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0CED0-A77D-4D56-B116-423DEAC19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B6889F-3181-4480-AAFE-E2CD30162F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2A88-2CC1-43D1-9554-3D68B5138B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8917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AC6D4-0088-4EEA-A5AF-DA9BD7F7C344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C73C7-5776-4E78-897B-9DD696BD65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83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73C7-5776-4E78-897B-9DD696BD651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168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73C7-5776-4E78-897B-9DD696BD651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977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73C7-5776-4E78-897B-9DD696BD6513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185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titulslaid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BCD0EE-D4B0-4D5A-B751-C4F746C90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27" y="4448180"/>
            <a:ext cx="877252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Prezentācijas apakšvirsraksts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DEB321-F07E-4ABE-B04D-AAAAFE6DE6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179" y="3328988"/>
            <a:ext cx="8772525" cy="11144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lv-LV" sz="5500" kern="1200" baseline="0" dirty="0">
                <a:solidFill>
                  <a:srgbClr val="41404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C0D65E2F-5F81-4E40-A2A9-AE01A3884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9717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C8D940CC-CFC5-4913-9897-A9495A74E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7748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5A7C5DDA-0363-42B4-BCEB-EE4276E57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55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iekšlapa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8ED7FB35-85F4-4A19-B16E-4598DB779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D6EA696-856C-4F32-B862-BD7B6F0EA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80CE28F7-11CD-4597-ABE7-2A8D40E82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374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titulslaid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E59ECD-A92C-4F63-B5B3-C0A86FAE8B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5518"/>
            <a:ext cx="596741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Prezentācijas apakšvirsraksts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EB09427E-16CE-4976-908E-0AA71039A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646169"/>
            <a:ext cx="5967414" cy="155281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lv-LV" sz="5500" kern="1200" baseline="0" dirty="0">
                <a:solidFill>
                  <a:srgbClr val="41404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09A8B257-16FB-42BE-BC83-D9681575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9717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29F5D04-0B4D-44EA-BAC1-3CECE7437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7748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8594A51-D1D6-4E07-8EF9-5223DFEC0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759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nodaļas slaid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xmlns="" id="{2D7E0DA6-89C0-4214-BF71-29DB047D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128108"/>
            <a:ext cx="8772525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solidFill>
                  <a:srgbClr val="41404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Nodaļas </a:t>
            </a:r>
            <a:r>
              <a:rPr lang="lv-LV" dirty="0" err="1"/>
              <a:t>apakšnosaukums</a:t>
            </a:r>
            <a:endParaRPr lang="lv-LV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78406B6B-CEBD-4B78-AB8C-88BD756407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523661"/>
            <a:ext cx="5257802" cy="155281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lv-LV" sz="5500" kern="1200" baseline="0" dirty="0">
                <a:solidFill>
                  <a:srgbClr val="41404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lv-LV" dirty="0"/>
              <a:t>Nodaļas nosaukums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17BB06A6-D366-4008-B95D-58713FEA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4551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0C57AD85-59D9-4C33-80D0-2E481585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2582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C259FC60-3500-427F-BDD9-CBA722D6F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820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satura slaid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B6EE2364-54FC-4ADF-A0A4-818D4BAAC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779" y="942947"/>
            <a:ext cx="10541221" cy="8960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lv-LV" sz="5500" kern="1200" dirty="0">
                <a:solidFill>
                  <a:srgbClr val="FBA919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Saturs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515746E-9C1D-4A11-B8CE-1C5F0131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79" y="2058778"/>
            <a:ext cx="10541221" cy="3519062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1D4C125B-F01F-4D90-BDF1-09B478F87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39797B0-6FDC-4E4F-8848-4AEB89E61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C3122A28-19C9-4AE3-9969-4A430814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99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satura slaids #2">
    <p:bg>
      <p:bgPr>
        <a:solidFill>
          <a:srgbClr val="DC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B6EE2364-54FC-4ADF-A0A4-818D4BAAC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779" y="942947"/>
            <a:ext cx="10533601" cy="8960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lv-LV" sz="5500" kern="1200" dirty="0">
                <a:solidFill>
                  <a:srgbClr val="FBA919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Saturs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515746E-9C1D-4A11-B8CE-1C5F0131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79" y="2058778"/>
            <a:ext cx="10533601" cy="3519062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6C8F3E4C-510A-47CD-9867-EF9606E9E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594B6F8-0BFB-4408-A1BB-EE59FD73F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0F491AB-B18B-4DE5-9DB3-906A8EC2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4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iekšlap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A76ED457-E0C8-4840-956E-0D8A39DBE7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689" y="495374"/>
            <a:ext cx="492682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lv-LV" sz="5500" kern="1200" dirty="0">
                <a:solidFill>
                  <a:srgbClr val="FBA919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389F54B-2DFB-4285-A9C0-C7505BC2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89" y="1362562"/>
            <a:ext cx="4926825" cy="4652251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55FBADB-6E99-48B0-B2AD-2485B30B7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C736CCE-DDD2-46D2-A035-5EC4EA9B0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9CDDA6B-4FAC-4F4E-924D-64841D206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386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iekšlap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CB85CE69-8C05-4D31-B3B5-578E0E076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688" y="495374"/>
            <a:ext cx="1066055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lv-LV" sz="5500" kern="1200" dirty="0">
                <a:solidFill>
                  <a:srgbClr val="FBA919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E61F43A-DF0E-4FC1-924C-98E346C5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88" y="1362563"/>
            <a:ext cx="10660551" cy="4215277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A558F2B-6CB5-400C-945F-6F739CD1F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A56F029-C2C6-4582-9834-F5D92C19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801F8B35-19FC-4714-B8C7-AE5959CC9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17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iekšlapa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9E8DD493-B164-4D46-BCEB-DA9319607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688" y="495374"/>
            <a:ext cx="1110582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lv-LV" sz="5500" kern="1200" dirty="0">
                <a:solidFill>
                  <a:srgbClr val="FBA919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3B1799E-2A61-43FD-9742-F9166938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89" y="1362562"/>
            <a:ext cx="5427180" cy="4652251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62992DC-C8E3-4E86-BFB3-D7C3D726B2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3332" y="1365877"/>
            <a:ext cx="5427180" cy="4209975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362FD6F-C678-4C6D-9845-792C06060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C2F628A-134A-4386-A6FD-5BE60239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1C556427-9544-49A2-A24A-EAA9696A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1486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ktrum iekšlapa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E1C5AB5-47B9-45C3-A1EB-72EA6A3871BD}"/>
              </a:ext>
            </a:extLst>
          </p:cNvPr>
          <p:cNvSpPr txBox="1">
            <a:spLocks/>
          </p:cNvSpPr>
          <p:nvPr userDrawn="1"/>
        </p:nvSpPr>
        <p:spPr>
          <a:xfrm>
            <a:off x="799569" y="1810302"/>
            <a:ext cx="7162800" cy="2318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lv-LV" sz="6600" dirty="0">
                <a:solidFill>
                  <a:srgbClr val="414042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Paldies!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CB70439-49A0-45A3-9496-8714B9F29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7C470D4B-5AA1-4519-8A77-B74FD3B7A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588A3AE-DF28-40F0-9CD2-5BA70DFB6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605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F90F592-67D9-46FF-84A5-B0C8B208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9717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E8F8A0A-0CFF-41B6-B81B-501A4568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7748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F971317-517D-415A-BDAE-A9D6D8AC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7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23BB8B-4DDD-405D-83FB-E91B4DD88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4" y="872223"/>
            <a:ext cx="4217290" cy="173963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5BA4A3F-98A5-4ECC-9202-BA1A25BF9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9717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7DBE6D2-B7D5-477F-A7E4-14F6E061D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7748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819CDF5-5D21-47D0-8E39-87F2EA78F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2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A7802EA-65B2-4308-B3CE-E7AF9517A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92122" y="0"/>
            <a:ext cx="1638300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8CB2683C-FEF3-4194-8CFA-CAB93E6A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4551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B44DD89-F9A9-4416-94C9-079E1E3A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2582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52C3E6DD-B813-4CA3-BEC6-687044FC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32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447493A-979B-42B9-B1F8-C67533CA31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5657850"/>
            <a:ext cx="12192000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27E299-A427-4A86-BE7A-DEC5153DD8E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39" y="5860868"/>
            <a:ext cx="1734128" cy="71532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4F6D5D31-6621-4955-83A1-A25C268E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88" y="495373"/>
            <a:ext cx="10630072" cy="85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3380413E-AE0D-4D37-B55F-A569184E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688" y="1362560"/>
            <a:ext cx="10630072" cy="465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3A891865-F2F6-40E0-894C-79CE11222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7095" y="6379210"/>
            <a:ext cx="1054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13.06.2019.</a:t>
            </a:r>
            <a:endParaRPr lang="lv-LV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7FDB0F26-8AD2-4275-ADB3-20B8378B7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126" y="6379209"/>
            <a:ext cx="637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B98EA5A-6777-4B5B-A653-4079230E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073" y="6379209"/>
            <a:ext cx="38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E27-4559-40D6-8CB4-94956B7458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648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49" r:id="rId3"/>
    <p:sldLayoutId id="2147483671" r:id="rId4"/>
    <p:sldLayoutId id="2147483652" r:id="rId5"/>
    <p:sldLayoutId id="2147483650" r:id="rId6"/>
    <p:sldLayoutId id="214748367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5500" kern="1200">
          <a:solidFill>
            <a:srgbClr val="FBA91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FBA919"/>
        </a:buClr>
        <a:buFont typeface="Arial" panose="020B0604020202020204" pitchFamily="34" charset="0"/>
        <a:buChar char="•"/>
        <a:defRPr sz="180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FBA919"/>
        </a:buClr>
        <a:buFont typeface="Arial" panose="020B0604020202020204" pitchFamily="34" charset="0"/>
        <a:buChar char="•"/>
        <a:defRPr sz="180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FBA919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FBA919"/>
        </a:buClr>
        <a:buSzTx/>
        <a:buFont typeface="Arial" panose="020B0604020202020204" pitchFamily="34" charset="0"/>
        <a:buChar char="•"/>
        <a:tabLst/>
        <a:defRPr sz="140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FBA919"/>
        </a:buClr>
        <a:buFont typeface="Arial" panose="020B0604020202020204" pitchFamily="34" charset="0"/>
        <a:buChar char="•"/>
        <a:defRPr sz="120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chart" Target="../charts/chart1.xml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4F8963-811C-4310-AFB2-42A022FE5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28" y="4625469"/>
            <a:ext cx="8308503" cy="9144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lv-LV" sz="2000" dirty="0"/>
              <a:t>Rūta Liepniece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lv-LV" sz="2000" i="1" dirty="0"/>
              <a:t>Elektrum </a:t>
            </a:r>
            <a:r>
              <a:rPr lang="lv-LV" sz="2000" dirty="0"/>
              <a:t>Energoefektivitātes </a:t>
            </a:r>
            <a:r>
              <a:rPr lang="lv-LV" sz="2000" dirty="0" smtClean="0"/>
              <a:t>centrs</a:t>
            </a:r>
            <a:endParaRPr lang="lv-LV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AE3CBB-1F4B-49B4-9C63-B112F965A7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79" y="3142368"/>
            <a:ext cx="8772525" cy="1114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4400" b="1" dirty="0"/>
              <a:t>Videi draudzīgs dzīvesveids – vienkāršāk, nekā </a:t>
            </a:r>
            <a:r>
              <a:rPr lang="lv-LV" sz="4400" b="1" dirty="0" smtClean="0"/>
              <a:t>šķiet</a:t>
            </a:r>
            <a:endParaRPr lang="lv-LV" sz="4400" b="1" dirty="0"/>
          </a:p>
        </p:txBody>
      </p:sp>
    </p:spTree>
    <p:extLst>
      <p:ext uri="{BB962C8B-B14F-4D97-AF65-F5344CB8AC3E}">
        <p14:creationId xmlns:p14="http://schemas.microsoft.com/office/powerpoint/2010/main" val="3545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liepnie\Desktop\feit-electric-led-bulbs-a50-150-ledg2-64_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9835"/>
          <a:stretch/>
        </p:blipFill>
        <p:spPr bwMode="auto">
          <a:xfrm rot="21057462">
            <a:off x="191628" y="512684"/>
            <a:ext cx="1344566" cy="23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G  32LM3400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388" r="18266" b="8182"/>
          <a:stretch/>
        </p:blipFill>
        <p:spPr bwMode="auto">
          <a:xfrm>
            <a:off x="1847598" y="101600"/>
            <a:ext cx="3173946" cy="26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AttÄlu rezultÄti vaicÄjumam âphone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12" descr="AttÄlu rezultÄti vaicÄjumam âphone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9" name="AutoShape 14" descr="AttÄlu rezultÄti vaicÄjumam âphone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16005"/>
          <a:stretch/>
        </p:blipFill>
        <p:spPr bwMode="auto">
          <a:xfrm rot="607831">
            <a:off x="946093" y="3750569"/>
            <a:ext cx="1098817" cy="21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AttÄlu rezultÄti vaicÄjumam âwashing machineâ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4" r="28125"/>
          <a:stretch/>
        </p:blipFill>
        <p:spPr bwMode="auto">
          <a:xfrm>
            <a:off x="3059142" y="3045940"/>
            <a:ext cx="2508502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AttÄlu rezultÄti vaicÄjumam âtÄjkannaâ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13538" r="25667"/>
          <a:stretch/>
        </p:blipFill>
        <p:spPr bwMode="auto">
          <a:xfrm>
            <a:off x="5706869" y="1817669"/>
            <a:ext cx="1525129" cy="19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ttÄlu rezultÄti vaicÄjumam âledusskapisâ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"/>
          <a:stretch/>
        </p:blipFill>
        <p:spPr bwMode="auto">
          <a:xfrm>
            <a:off x="9329004" y="312737"/>
            <a:ext cx="2862996" cy="52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ttÄlu rezultÄti vaicÄjumam âradiatorâ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63" y="2043133"/>
            <a:ext cx="2706941" cy="27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ttÄlu rezultÄti vaicÄjumam âlaptopâ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48" y="4577882"/>
            <a:ext cx="2452229" cy="17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ttÄlu rezultÄti vaicÄjumam âcooktopâ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58" y="312738"/>
            <a:ext cx="3542946" cy="14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 descr="C:\Users\rliepnie\Desktop\moldwalldrye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40" y="-33123"/>
            <a:ext cx="9262080" cy="69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liepnie\Desktop\D.R-Locks-North-shields-Misted-Glass-re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6"/>
          <a:stretch>
            <a:fillRect/>
          </a:stretch>
        </p:blipFill>
        <p:spPr bwMode="auto">
          <a:xfrm>
            <a:off x="0" y="3519730"/>
            <a:ext cx="6269760" cy="33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rliepnie\Desktop\636134507393989423-1559186153_bored-class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9760" cy="35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AttÄlu rezultÄti vaicÄjumam âeu socket time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22989"/>
          <a:stretch>
            <a:fillRect/>
          </a:stretch>
        </p:blipFill>
        <p:spPr bwMode="auto">
          <a:xfrm>
            <a:off x="9016998" y="266227"/>
            <a:ext cx="970305" cy="165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SaistÄ«ts attÄ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31058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rliepnie\Desktop\IMG_20190422_1356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5" r="36718"/>
          <a:stretch/>
        </p:blipFill>
        <p:spPr bwMode="auto">
          <a:xfrm>
            <a:off x="1" y="-38100"/>
            <a:ext cx="2787070" cy="26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liepnie\Desktop\IMG_20190927_1352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16404"/>
          <a:stretch/>
        </p:blipFill>
        <p:spPr bwMode="auto">
          <a:xfrm>
            <a:off x="10058401" y="-152401"/>
            <a:ext cx="2133600" cy="35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liepnie\Desktop\IMG_20181122_1905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9682" r="4096" b="6864"/>
          <a:stretch/>
        </p:blipFill>
        <p:spPr bwMode="auto">
          <a:xfrm>
            <a:off x="0" y="2570589"/>
            <a:ext cx="3340100" cy="22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liepnie\Desktop\IMG-20180731-WA00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0058401" y="3427339"/>
            <a:ext cx="2133600" cy="34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1155"/>
              </p:ext>
            </p:extLst>
          </p:nvPr>
        </p:nvGraphicFramePr>
        <p:xfrm>
          <a:off x="4404253" y="25400"/>
          <a:ext cx="4612745" cy="231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081" name="Picture 9" descr="C:\Users\rliepnie\Desktop\IMG-20190321-WA00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 b="6839"/>
          <a:stretch/>
        </p:blipFill>
        <p:spPr bwMode="auto">
          <a:xfrm>
            <a:off x="2787070" y="4718470"/>
            <a:ext cx="3448630" cy="21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rliepnie\Desktop\IMG_20190927_1435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r="10285"/>
          <a:stretch/>
        </p:blipFill>
        <p:spPr bwMode="auto">
          <a:xfrm>
            <a:off x="2765202" y="-38100"/>
            <a:ext cx="1631884" cy="26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liepnie\Desktop\2017-12-06 21.49.3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9358"/>
          <a:stretch/>
        </p:blipFill>
        <p:spPr bwMode="auto">
          <a:xfrm>
            <a:off x="-1" y="4718471"/>
            <a:ext cx="2909049" cy="21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ttÄlu rezultÄti vaicÄjumam âatkritumu Å¡Ä·iroÅ¡ana mÄjÄsâ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18" y="2310580"/>
            <a:ext cx="2531283" cy="16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AttÄlu rezultÄti vaicÄjumam âatkritumu Å¡Ä·iroÅ¡ana mÄjÄs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3092" name="Picture 20" descr="AttÄlu rezultÄti vaicÄjumam âbeziepakojuma veikalsâ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 r="52877"/>
          <a:stretch/>
        </p:blipFill>
        <p:spPr bwMode="auto">
          <a:xfrm>
            <a:off x="6210301" y="2309806"/>
            <a:ext cx="1663699" cy="17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liepnie\Desktop\IMG-20181011-WA00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32" y="3990975"/>
            <a:ext cx="384427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AttÄlu rezultÄti vaicÄjumam âatkritumu Å¡Ä·iroÅ¡ana mÄjÄs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67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liepnie\Documents\EEC MATERIĀLI\eec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87768"/>
            <a:ext cx="7078976" cy="41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27193" y="4879589"/>
            <a:ext cx="2904590" cy="4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7" tIns="41469" rIns="82937" bIns="41469">
            <a:spAutoFit/>
          </a:bodyPr>
          <a:lstStyle/>
          <a:p>
            <a:r>
              <a:rPr lang="lv-LV" altLang="lv-LV" sz="2500" i="1" dirty="0" err="1">
                <a:solidFill>
                  <a:srgbClr val="414042"/>
                </a:solidFill>
              </a:rPr>
              <a:t>www.EsmuEfektivs.lv</a:t>
            </a:r>
            <a:endParaRPr lang="lv-LV" altLang="lv-LV" sz="2500" i="1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B391C4-E97F-4D09-82F1-BE91EF61F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3F9A-2F60-46B7-816F-2E2CF133A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1026" name="Picture 2" descr="C:\Users\rliepnie\Desktop\image-placeholder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10364"/>
            <a:ext cx="12229295" cy="6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31728" y="4275138"/>
            <a:ext cx="8563544" cy="17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altLang="lv-LV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jūlijs</a:t>
            </a:r>
            <a:endParaRPr lang="lv-LV" altLang="lv-LV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altLang="lv-LV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Zemes resursu pārtēriņa diena</a:t>
            </a:r>
          </a:p>
        </p:txBody>
      </p:sp>
    </p:spTree>
    <p:extLst>
      <p:ext uri="{BB962C8B-B14F-4D97-AF65-F5344CB8AC3E}">
        <p14:creationId xmlns:p14="http://schemas.microsoft.com/office/powerpoint/2010/main" val="17330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920" y="444500"/>
            <a:ext cx="11035579" cy="9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5500" kern="1200">
                <a:solidFill>
                  <a:srgbClr val="FBA91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altLang="lv-LV" sz="3600" dirty="0" smtClean="0"/>
              <a:t>Klimata pārmaiņas – </a:t>
            </a:r>
            <a:r>
              <a:rPr lang="lv-LV" altLang="lv-LV" sz="3600" b="1" dirty="0" smtClean="0"/>
              <a:t>nozīmīgākais globālais risks!</a:t>
            </a:r>
            <a:endParaRPr lang="lv-LV" altLang="lv-LV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56357"/>
              </p:ext>
            </p:extLst>
          </p:nvPr>
        </p:nvGraphicFramePr>
        <p:xfrm>
          <a:off x="522718" y="1843383"/>
          <a:ext cx="10970780" cy="400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156"/>
                <a:gridCol w="2194156"/>
                <a:gridCol w="2194156"/>
                <a:gridCol w="2194156"/>
                <a:gridCol w="2194156"/>
              </a:tblGrid>
              <a:tr h="336419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57178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Ūdens krīzes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Neizdošanās</a:t>
                      </a:r>
                      <a:r>
                        <a:rPr lang="lv-LV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ierobežot klimata pārmaiņas un pielāgoties tām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 iznīcināšanas ieroči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 iznīcināšanas ieroči</a:t>
                      </a:r>
                    </a:p>
                  </a:txBody>
                  <a:tcPr marL="82941" marR="82941" marT="41476" marB="4147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 iznīcināšanas ieroči</a:t>
                      </a:r>
                    </a:p>
                  </a:txBody>
                  <a:tcPr marL="82941" marR="82941" marT="41476" marB="41476" anchor="ctr">
                    <a:solidFill>
                      <a:srgbClr val="FFC000"/>
                    </a:solidFill>
                  </a:tcPr>
                </a:tc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Strauja un plaša infekcijas slimību izplatība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 iznīcināšanas ieroči</a:t>
                      </a:r>
                      <a:endParaRPr lang="lv-LV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Klimata ekstrēmi</a:t>
                      </a:r>
                      <a:endParaRPr lang="lv-LV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Klimata ekstrēmi</a:t>
                      </a: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Neizdošanās</a:t>
                      </a:r>
                      <a:r>
                        <a:rPr lang="lv-LV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ierobežot klimata pārmaiņas un pielāgoties tām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 iznīcināšanas ieroči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Ūdens krīzes</a:t>
                      </a:r>
                      <a:endParaRPr lang="lv-LV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Ūdens krīzes</a:t>
                      </a:r>
                      <a:endParaRPr lang="lv-LV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Lielas dabas katastrofas</a:t>
                      </a: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Klimata ekstrēmi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Starpvalstu konflikti ar reģionālām sekām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Plaša mēroga</a:t>
                      </a:r>
                      <a:r>
                        <a:rPr lang="lv-LV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piespiedu migrācija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Lielas dabas katastrofas</a:t>
                      </a:r>
                      <a:endParaRPr lang="lv-LV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Neizdošanās</a:t>
                      </a:r>
                      <a:r>
                        <a:rPr lang="lv-LV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ierobežot klimata pārmaiņas un pielāgoties tām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Ūdens krīzes</a:t>
                      </a: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7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Neizdošanās</a:t>
                      </a:r>
                      <a:r>
                        <a:rPr lang="lv-LV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ierobežot klimata pārmaiņas un pielāgoties tām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Būtiski enerģijas cenu šoki</a:t>
                      </a:r>
                      <a:endParaRPr lang="lv-LV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Neizdošanās</a:t>
                      </a:r>
                      <a:r>
                        <a:rPr lang="lv-LV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ierobežot klimata pārmaiņas un pielāgoties tām</a:t>
                      </a:r>
                      <a:endParaRPr lang="lv-LV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Ūdens krīzes</a:t>
                      </a:r>
                    </a:p>
                  </a:txBody>
                  <a:tcPr marL="82941" marR="82941" marT="41476" marB="4147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Lielas dabas katastrofas</a:t>
                      </a:r>
                    </a:p>
                  </a:txBody>
                  <a:tcPr marL="82941" marR="82941" marT="41476" marB="41476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366241" y="5993382"/>
            <a:ext cx="325440" cy="326914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defTabSz="912813">
              <a:defRPr>
                <a:solidFill>
                  <a:srgbClr val="676769"/>
                </a:solidFill>
                <a:latin typeface="Arial" charset="0"/>
              </a:defRPr>
            </a:lvl1pPr>
            <a:lvl2pPr defTabSz="912813">
              <a:defRPr>
                <a:solidFill>
                  <a:srgbClr val="676769"/>
                </a:solidFill>
                <a:latin typeface="Arial" charset="0"/>
              </a:defRPr>
            </a:lvl2pPr>
            <a:lvl3pPr defTabSz="912813">
              <a:defRPr>
                <a:solidFill>
                  <a:srgbClr val="676769"/>
                </a:solidFill>
                <a:latin typeface="Arial" charset="0"/>
              </a:defRPr>
            </a:lvl3pPr>
            <a:lvl4pPr defTabSz="912813">
              <a:defRPr>
                <a:solidFill>
                  <a:srgbClr val="676769"/>
                </a:solidFill>
                <a:latin typeface="Arial" charset="0"/>
              </a:defRPr>
            </a:lvl4pPr>
            <a:lvl5pPr defTabSz="912813">
              <a:defRPr>
                <a:solidFill>
                  <a:srgbClr val="676769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9pPr>
          </a:lstStyle>
          <a:p>
            <a:endParaRPr lang="lv-LV" altLang="lv-LV"/>
          </a:p>
        </p:txBody>
      </p:sp>
      <p:sp>
        <p:nvSpPr>
          <p:cNvPr id="8" name="Oval 7"/>
          <p:cNvSpPr/>
          <p:nvPr/>
        </p:nvSpPr>
        <p:spPr bwMode="auto">
          <a:xfrm>
            <a:off x="587521" y="5993382"/>
            <a:ext cx="326880" cy="32691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defTabSz="828013">
              <a:defRPr/>
            </a:pPr>
            <a:endParaRPr lang="lv-LV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304001" y="5993382"/>
            <a:ext cx="325440" cy="3269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82945" tIns="41473" rIns="82945" bIns="41473"/>
          <a:lstStyle>
            <a:lvl1pPr defTabSz="912813">
              <a:defRPr>
                <a:solidFill>
                  <a:srgbClr val="676769"/>
                </a:solidFill>
                <a:latin typeface="Arial" charset="0"/>
              </a:defRPr>
            </a:lvl1pPr>
            <a:lvl2pPr defTabSz="912813">
              <a:defRPr>
                <a:solidFill>
                  <a:srgbClr val="676769"/>
                </a:solidFill>
                <a:latin typeface="Arial" charset="0"/>
              </a:defRPr>
            </a:lvl2pPr>
            <a:lvl3pPr defTabSz="912813">
              <a:defRPr>
                <a:solidFill>
                  <a:srgbClr val="676769"/>
                </a:solidFill>
                <a:latin typeface="Arial" charset="0"/>
              </a:defRPr>
            </a:lvl3pPr>
            <a:lvl4pPr defTabSz="912813">
              <a:defRPr>
                <a:solidFill>
                  <a:srgbClr val="676769"/>
                </a:solidFill>
                <a:latin typeface="Arial" charset="0"/>
              </a:defRPr>
            </a:lvl4pPr>
            <a:lvl5pPr defTabSz="912813">
              <a:defRPr>
                <a:solidFill>
                  <a:srgbClr val="676769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9pPr>
          </a:lstStyle>
          <a:p>
            <a:endParaRPr lang="lv-LV" altLang="lv-LV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848061" y="5993382"/>
            <a:ext cx="325440" cy="326914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defTabSz="912813">
              <a:defRPr>
                <a:solidFill>
                  <a:srgbClr val="676769"/>
                </a:solidFill>
                <a:latin typeface="Arial" charset="0"/>
              </a:defRPr>
            </a:lvl1pPr>
            <a:lvl2pPr defTabSz="912813">
              <a:defRPr>
                <a:solidFill>
                  <a:srgbClr val="676769"/>
                </a:solidFill>
                <a:latin typeface="Arial" charset="0"/>
              </a:defRPr>
            </a:lvl2pPr>
            <a:lvl3pPr defTabSz="912813">
              <a:defRPr>
                <a:solidFill>
                  <a:srgbClr val="676769"/>
                </a:solidFill>
                <a:latin typeface="Arial" charset="0"/>
              </a:defRPr>
            </a:lvl3pPr>
            <a:lvl4pPr defTabSz="912813">
              <a:defRPr>
                <a:solidFill>
                  <a:srgbClr val="676769"/>
                </a:solidFill>
                <a:latin typeface="Arial" charset="0"/>
              </a:defRPr>
            </a:lvl4pPr>
            <a:lvl5pPr defTabSz="912813">
              <a:defRPr>
                <a:solidFill>
                  <a:srgbClr val="676769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76769"/>
                </a:solidFill>
                <a:latin typeface="Arial" charset="0"/>
              </a:defRPr>
            </a:lvl9pPr>
          </a:lstStyle>
          <a:p>
            <a:endParaRPr lang="lv-LV" altLang="lv-LV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914400" y="6015507"/>
            <a:ext cx="1162975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ekonomiskie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91681" y="6003725"/>
            <a:ext cx="1153357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ģeopolitiskie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39000" y="6006343"/>
            <a:ext cx="765431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sociālie</a:t>
            </a:r>
            <a:endParaRPr lang="lv-LV" altLang="lv-LV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3500" y="6002807"/>
            <a:ext cx="585894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vides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6481" y="1371408"/>
            <a:ext cx="6640436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Pasaules Ekonomikas Foruma noteiktie dominējošie riski</a:t>
            </a:r>
          </a:p>
        </p:txBody>
      </p:sp>
    </p:spTree>
    <p:extLst>
      <p:ext uri="{BB962C8B-B14F-4D97-AF65-F5344CB8AC3E}">
        <p14:creationId xmlns:p14="http://schemas.microsoft.com/office/powerpoint/2010/main" val="3595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154" name="Picture 10" descr="AttÄlu rezultÄti vaicÄjumam âamazon burni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715" y="-29270"/>
            <a:ext cx="10540315" cy="6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02" y="-29270"/>
            <a:ext cx="13223558" cy="6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904875"/>
            <a:ext cx="112299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213" y="5802411"/>
            <a:ext cx="4309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/>
              <a:t>Avots: Latvijas vides, ģeoloģijas un meteoroloģijas centrs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46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sz="4400" b="1" dirty="0" smtClean="0"/>
              <a:t>Zemu emisiju dzīvesveida pieejas</a:t>
            </a:r>
            <a:endParaRPr lang="lv-LV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sz="2800" b="1" dirty="0" smtClean="0"/>
              <a:t>Absolūtais emisiju samazinājums</a:t>
            </a:r>
          </a:p>
          <a:p>
            <a:pPr marL="514800" lvl="1" indent="0">
              <a:buNone/>
            </a:pPr>
            <a:r>
              <a:rPr lang="lv-LV" sz="2400" dirty="0" smtClean="0"/>
              <a:t>Preču un pakalpojumu patēriņa samazinājums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lv-LV" sz="2800" b="1" dirty="0" smtClean="0"/>
              <a:t>Efektivitātes uzlabošana</a:t>
            </a:r>
          </a:p>
          <a:p>
            <a:pPr marL="514800" lvl="1" indent="0">
              <a:buNone/>
            </a:pPr>
            <a:r>
              <a:rPr lang="lv-LV" sz="2400" dirty="0" smtClean="0"/>
              <a:t>Neefektīvu tehnoloģiju aizvietošana ar zemu emisiju tehnoloģijām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lv-LV" sz="2800" b="1" dirty="0" smtClean="0"/>
              <a:t>Modālā maiņa</a:t>
            </a:r>
          </a:p>
          <a:p>
            <a:pPr marL="514800" indent="0">
              <a:buNone/>
            </a:pPr>
            <a:r>
              <a:rPr lang="lv-LV" sz="2400" dirty="0" smtClean="0"/>
              <a:t>Pāreja no viena patēriņa veida uz citu ar zemākām emisijām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587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2" descr="SaistÄ«ts attÄ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"/>
            <a:ext cx="12192000" cy="685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SaistÄ«ts attÄ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6964"/>
            <a:ext cx="14645544" cy="68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2" descr="AttÄlu rezultÄti vaicÄjumam âveja park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3442"/>
            <a:ext cx="12192000" cy="81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um titulslaids #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ktrum titulslaids #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ktrum nodaļas slaids #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ktrum iekšlapu slaid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183</Words>
  <Application>Microsoft Office PowerPoint</Application>
  <PresentationFormat>Custom</PresentationFormat>
  <Paragraphs>53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Elektrum titulslaids #1</vt:lpstr>
      <vt:lpstr>Elektrum titulslaids #2</vt:lpstr>
      <vt:lpstr>Elektrum nodaļas slaids #1</vt:lpstr>
      <vt:lpstr>Elektrum iekšlapu slaidi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Triple Bounce</dc:creator>
  <cp:lastModifiedBy>Rūta Liepniece</cp:lastModifiedBy>
  <cp:revision>206</cp:revision>
  <dcterms:created xsi:type="dcterms:W3CDTF">2019-04-03T14:36:39Z</dcterms:created>
  <dcterms:modified xsi:type="dcterms:W3CDTF">2019-09-27T12:01:48Z</dcterms:modified>
</cp:coreProperties>
</file>