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61" r:id="rId4"/>
    <p:sldId id="264" r:id="rId5"/>
    <p:sldId id="281" r:id="rId6"/>
    <p:sldId id="268" r:id="rId7"/>
    <p:sldId id="270" r:id="rId8"/>
    <p:sldId id="272" r:id="rId9"/>
    <p:sldId id="287" r:id="rId10"/>
    <p:sldId id="274" r:id="rId11"/>
    <p:sldId id="283" r:id="rId12"/>
  </p:sldIdLst>
  <p:sldSz cx="9144000" cy="6858000" type="screen4x3"/>
  <p:notesSz cx="6710363" cy="9842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FF00"/>
    <a:srgbClr val="FF00FF"/>
    <a:srgbClr val="0000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30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User\Desktop\Mikroplastmasa\da&#316;i&#326;u%20daudzums%20m%5e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User\Desktop\Mikroplastmasa\spektri\168_167%2018_6_18%20M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Sheet1!$C$17</c:f>
              <c:strCache>
                <c:ptCount val="1"/>
                <c:pt idx="0">
                  <c:v>fragmenti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Sheet1!$B$18:$B$29</c:f>
              <c:strCache>
                <c:ptCount val="12"/>
                <c:pt idx="0">
                  <c:v>163/2jB/119 </c:v>
                </c:pt>
                <c:pt idx="1">
                  <c:v>101A/2jB/163 </c:v>
                </c:pt>
                <c:pt idx="2">
                  <c:v>LHEI/2jB/101A </c:v>
                </c:pt>
                <c:pt idx="3">
                  <c:v>Daugava </c:v>
                </c:pt>
                <c:pt idx="5">
                  <c:v>167-&gt;163</c:v>
                </c:pt>
                <c:pt idx="6">
                  <c:v>168-&gt;167</c:v>
                </c:pt>
                <c:pt idx="7">
                  <c:v>119-&gt;101A</c:v>
                </c:pt>
                <c:pt idx="8">
                  <c:v>LHEI-&gt;119</c:v>
                </c:pt>
                <c:pt idx="9">
                  <c:v>Daugava</c:v>
                </c:pt>
                <c:pt idx="11">
                  <c:v>Daugava</c:v>
                </c:pt>
              </c:strCache>
            </c:strRef>
          </c:cat>
          <c:val>
            <c:numRef>
              <c:f>Sheet1!$C$18:$C$29</c:f>
              <c:numCache>
                <c:formatCode>General</c:formatCode>
                <c:ptCount val="12"/>
                <c:pt idx="0">
                  <c:v>28</c:v>
                </c:pt>
                <c:pt idx="1">
                  <c:v>23</c:v>
                </c:pt>
                <c:pt idx="2">
                  <c:v>1526</c:v>
                </c:pt>
                <c:pt idx="3">
                  <c:v>108</c:v>
                </c:pt>
                <c:pt idx="5">
                  <c:v>160</c:v>
                </c:pt>
                <c:pt idx="6">
                  <c:v>538</c:v>
                </c:pt>
                <c:pt idx="7">
                  <c:v>123</c:v>
                </c:pt>
                <c:pt idx="8">
                  <c:v>261</c:v>
                </c:pt>
                <c:pt idx="9">
                  <c:v>173</c:v>
                </c:pt>
                <c:pt idx="11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C-4475-BE8E-DB97BA6250EC}"/>
            </c:ext>
          </c:extLst>
        </c:ser>
        <c:ser>
          <c:idx val="1"/>
          <c:order val="1"/>
          <c:tx>
            <c:strRef>
              <c:f>Sheet1!$D$17</c:f>
              <c:strCache>
                <c:ptCount val="1"/>
                <c:pt idx="0">
                  <c:v>šķiedra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Sheet1!$B$18:$B$29</c:f>
              <c:strCache>
                <c:ptCount val="12"/>
                <c:pt idx="0">
                  <c:v>163/2jB/119 </c:v>
                </c:pt>
                <c:pt idx="1">
                  <c:v>101A/2jB/163 </c:v>
                </c:pt>
                <c:pt idx="2">
                  <c:v>LHEI/2jB/101A </c:v>
                </c:pt>
                <c:pt idx="3">
                  <c:v>Daugava </c:v>
                </c:pt>
                <c:pt idx="5">
                  <c:v>167-&gt;163</c:v>
                </c:pt>
                <c:pt idx="6">
                  <c:v>168-&gt;167</c:v>
                </c:pt>
                <c:pt idx="7">
                  <c:v>119-&gt;101A</c:v>
                </c:pt>
                <c:pt idx="8">
                  <c:v>LHEI-&gt;119</c:v>
                </c:pt>
                <c:pt idx="9">
                  <c:v>Daugava</c:v>
                </c:pt>
                <c:pt idx="11">
                  <c:v>Daugava</c:v>
                </c:pt>
              </c:strCache>
            </c:strRef>
          </c:cat>
          <c:val>
            <c:numRef>
              <c:f>Sheet1!$D$18:$D$29</c:f>
              <c:numCache>
                <c:formatCode>General</c:formatCode>
                <c:ptCount val="12"/>
                <c:pt idx="0">
                  <c:v>215</c:v>
                </c:pt>
                <c:pt idx="1">
                  <c:v>220</c:v>
                </c:pt>
                <c:pt idx="2">
                  <c:v>425</c:v>
                </c:pt>
                <c:pt idx="3">
                  <c:v>307</c:v>
                </c:pt>
                <c:pt idx="5">
                  <c:v>292</c:v>
                </c:pt>
                <c:pt idx="6">
                  <c:v>157</c:v>
                </c:pt>
                <c:pt idx="7">
                  <c:v>307</c:v>
                </c:pt>
                <c:pt idx="8">
                  <c:v>242</c:v>
                </c:pt>
                <c:pt idx="9">
                  <c:v>204</c:v>
                </c:pt>
                <c:pt idx="1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6C-4475-BE8E-DB97BA6250EC}"/>
            </c:ext>
          </c:extLst>
        </c:ser>
        <c:ser>
          <c:idx val="2"/>
          <c:order val="2"/>
          <c:tx>
            <c:strRef>
              <c:f>Sheet1!$E$17</c:f>
              <c:strCache>
                <c:ptCount val="1"/>
                <c:pt idx="0">
                  <c:v>lodīte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Sheet1!$B$18:$B$29</c:f>
              <c:strCache>
                <c:ptCount val="12"/>
                <c:pt idx="0">
                  <c:v>163/2jB/119 </c:v>
                </c:pt>
                <c:pt idx="1">
                  <c:v>101A/2jB/163 </c:v>
                </c:pt>
                <c:pt idx="2">
                  <c:v>LHEI/2jB/101A </c:v>
                </c:pt>
                <c:pt idx="3">
                  <c:v>Daugava </c:v>
                </c:pt>
                <c:pt idx="5">
                  <c:v>167-&gt;163</c:v>
                </c:pt>
                <c:pt idx="6">
                  <c:v>168-&gt;167</c:v>
                </c:pt>
                <c:pt idx="7">
                  <c:v>119-&gt;101A</c:v>
                </c:pt>
                <c:pt idx="8">
                  <c:v>LHEI-&gt;119</c:v>
                </c:pt>
                <c:pt idx="9">
                  <c:v>Daugava</c:v>
                </c:pt>
                <c:pt idx="11">
                  <c:v>Daugava</c:v>
                </c:pt>
              </c:strCache>
            </c:strRef>
          </c:cat>
          <c:val>
            <c:numRef>
              <c:f>Sheet1!$E$18:$E$29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51</c:v>
                </c:pt>
                <c:pt idx="5">
                  <c:v>3</c:v>
                </c:pt>
                <c:pt idx="6">
                  <c:v>29</c:v>
                </c:pt>
                <c:pt idx="7">
                  <c:v>10</c:v>
                </c:pt>
                <c:pt idx="8">
                  <c:v>4</c:v>
                </c:pt>
                <c:pt idx="9">
                  <c:v>6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6C-4475-BE8E-DB97BA6250EC}"/>
            </c:ext>
          </c:extLst>
        </c:ser>
        <c:ser>
          <c:idx val="3"/>
          <c:order val="3"/>
          <c:tx>
            <c:strRef>
              <c:f>Sheet1!$F$17</c:f>
              <c:strCache>
                <c:ptCount val="1"/>
                <c:pt idx="0">
                  <c:v>rūsa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Sheet1!$B$18:$B$29</c:f>
              <c:strCache>
                <c:ptCount val="12"/>
                <c:pt idx="0">
                  <c:v>163/2jB/119 </c:v>
                </c:pt>
                <c:pt idx="1">
                  <c:v>101A/2jB/163 </c:v>
                </c:pt>
                <c:pt idx="2">
                  <c:v>LHEI/2jB/101A </c:v>
                </c:pt>
                <c:pt idx="3">
                  <c:v>Daugava </c:v>
                </c:pt>
                <c:pt idx="5">
                  <c:v>167-&gt;163</c:v>
                </c:pt>
                <c:pt idx="6">
                  <c:v>168-&gt;167</c:v>
                </c:pt>
                <c:pt idx="7">
                  <c:v>119-&gt;101A</c:v>
                </c:pt>
                <c:pt idx="8">
                  <c:v>LHEI-&gt;119</c:v>
                </c:pt>
                <c:pt idx="9">
                  <c:v>Daugava</c:v>
                </c:pt>
                <c:pt idx="11">
                  <c:v>Daugava</c:v>
                </c:pt>
              </c:strCache>
            </c:strRef>
          </c:cat>
          <c:val>
            <c:numRef>
              <c:f>Sheet1!$F$18:$F$29</c:f>
              <c:numCache>
                <c:formatCode>General</c:formatCode>
                <c:ptCount val="12"/>
                <c:pt idx="0">
                  <c:v>3</c:v>
                </c:pt>
                <c:pt idx="1">
                  <c:v>13</c:v>
                </c:pt>
                <c:pt idx="2">
                  <c:v>32</c:v>
                </c:pt>
                <c:pt idx="3">
                  <c:v>6</c:v>
                </c:pt>
                <c:pt idx="5">
                  <c:v>10</c:v>
                </c:pt>
                <c:pt idx="6">
                  <c:v>5</c:v>
                </c:pt>
                <c:pt idx="7">
                  <c:v>10</c:v>
                </c:pt>
                <c:pt idx="8">
                  <c:v>35</c:v>
                </c:pt>
                <c:pt idx="9">
                  <c:v>30</c:v>
                </c:pt>
                <c:pt idx="11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6C-4475-BE8E-DB97BA6250EC}"/>
            </c:ext>
          </c:extLst>
        </c:ser>
        <c:ser>
          <c:idx val="4"/>
          <c:order val="4"/>
          <c:tx>
            <c:strRef>
              <c:f>Sheet1!$G$17</c:f>
              <c:strCache>
                <c:ptCount val="1"/>
                <c:pt idx="0">
                  <c:v>plēve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Sheet1!$B$18:$B$29</c:f>
              <c:strCache>
                <c:ptCount val="12"/>
                <c:pt idx="0">
                  <c:v>163/2jB/119 </c:v>
                </c:pt>
                <c:pt idx="1">
                  <c:v>101A/2jB/163 </c:v>
                </c:pt>
                <c:pt idx="2">
                  <c:v>LHEI/2jB/101A </c:v>
                </c:pt>
                <c:pt idx="3">
                  <c:v>Daugava </c:v>
                </c:pt>
                <c:pt idx="5">
                  <c:v>167-&gt;163</c:v>
                </c:pt>
                <c:pt idx="6">
                  <c:v>168-&gt;167</c:v>
                </c:pt>
                <c:pt idx="7">
                  <c:v>119-&gt;101A</c:v>
                </c:pt>
                <c:pt idx="8">
                  <c:v>LHEI-&gt;119</c:v>
                </c:pt>
                <c:pt idx="9">
                  <c:v>Daugava</c:v>
                </c:pt>
                <c:pt idx="11">
                  <c:v>Daugava</c:v>
                </c:pt>
              </c:strCache>
            </c:strRef>
          </c:cat>
          <c:val>
            <c:numRef>
              <c:f>Sheet1!$G$18:$G$29</c:f>
              <c:numCache>
                <c:formatCode>General</c:formatCode>
                <c:ptCount val="12"/>
                <c:pt idx="0">
                  <c:v>1</c:v>
                </c:pt>
                <c:pt idx="1">
                  <c:v>0</c:v>
                </c:pt>
                <c:pt idx="2">
                  <c:v>50</c:v>
                </c:pt>
                <c:pt idx="3">
                  <c:v>2</c:v>
                </c:pt>
                <c:pt idx="5">
                  <c:v>18</c:v>
                </c:pt>
                <c:pt idx="6">
                  <c:v>9</c:v>
                </c:pt>
                <c:pt idx="7">
                  <c:v>20</c:v>
                </c:pt>
                <c:pt idx="8">
                  <c:v>8</c:v>
                </c:pt>
                <c:pt idx="9">
                  <c:v>4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6C-4475-BE8E-DB97BA6250EC}"/>
            </c:ext>
          </c:extLst>
        </c:ser>
        <c:ser>
          <c:idx val="5"/>
          <c:order val="5"/>
          <c:tx>
            <c:strRef>
              <c:f>Sheet1!$H$17</c:f>
              <c:strCache>
                <c:ptCount val="1"/>
                <c:pt idx="0">
                  <c:v>putuplasts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Sheet1!$B$18:$B$29</c:f>
              <c:strCache>
                <c:ptCount val="12"/>
                <c:pt idx="0">
                  <c:v>163/2jB/119 </c:v>
                </c:pt>
                <c:pt idx="1">
                  <c:v>101A/2jB/163 </c:v>
                </c:pt>
                <c:pt idx="2">
                  <c:v>LHEI/2jB/101A </c:v>
                </c:pt>
                <c:pt idx="3">
                  <c:v>Daugava </c:v>
                </c:pt>
                <c:pt idx="5">
                  <c:v>167-&gt;163</c:v>
                </c:pt>
                <c:pt idx="6">
                  <c:v>168-&gt;167</c:v>
                </c:pt>
                <c:pt idx="7">
                  <c:v>119-&gt;101A</c:v>
                </c:pt>
                <c:pt idx="8">
                  <c:v>LHEI-&gt;119</c:v>
                </c:pt>
                <c:pt idx="9">
                  <c:v>Daugava</c:v>
                </c:pt>
                <c:pt idx="11">
                  <c:v>Daugava</c:v>
                </c:pt>
              </c:strCache>
            </c:strRef>
          </c:cat>
          <c:val>
            <c:numRef>
              <c:f>Sheet1!$H$18:$H$29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6C-4475-BE8E-DB97BA6250EC}"/>
            </c:ext>
          </c:extLst>
        </c:ser>
        <c:ser>
          <c:idx val="6"/>
          <c:order val="6"/>
          <c:tx>
            <c:strRef>
              <c:f>Sheet1!$I$17</c:f>
              <c:strCache>
                <c:ptCount val="1"/>
                <c:pt idx="0">
                  <c:v>follija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Sheet1!$B$18:$B$29</c:f>
              <c:strCache>
                <c:ptCount val="12"/>
                <c:pt idx="0">
                  <c:v>163/2jB/119 </c:v>
                </c:pt>
                <c:pt idx="1">
                  <c:v>101A/2jB/163 </c:v>
                </c:pt>
                <c:pt idx="2">
                  <c:v>LHEI/2jB/101A </c:v>
                </c:pt>
                <c:pt idx="3">
                  <c:v>Daugava </c:v>
                </c:pt>
                <c:pt idx="5">
                  <c:v>167-&gt;163</c:v>
                </c:pt>
                <c:pt idx="6">
                  <c:v>168-&gt;167</c:v>
                </c:pt>
                <c:pt idx="7">
                  <c:v>119-&gt;101A</c:v>
                </c:pt>
                <c:pt idx="8">
                  <c:v>LHEI-&gt;119</c:v>
                </c:pt>
                <c:pt idx="9">
                  <c:v>Daugava</c:v>
                </c:pt>
                <c:pt idx="11">
                  <c:v>Daugava</c:v>
                </c:pt>
              </c:strCache>
            </c:strRef>
          </c:cat>
          <c:val>
            <c:numRef>
              <c:f>Sheet1!$I$18:$I$29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6C-4475-BE8E-DB97BA6250EC}"/>
            </c:ext>
          </c:extLst>
        </c:ser>
        <c:ser>
          <c:idx val="7"/>
          <c:order val="7"/>
          <c:tx>
            <c:strRef>
              <c:f>Sheet1!$J$17</c:f>
              <c:strCache>
                <c:ptCount val="1"/>
                <c:pt idx="0">
                  <c:v>granula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Sheet1!$B$18:$B$29</c:f>
              <c:strCache>
                <c:ptCount val="12"/>
                <c:pt idx="0">
                  <c:v>163/2jB/119 </c:v>
                </c:pt>
                <c:pt idx="1">
                  <c:v>101A/2jB/163 </c:v>
                </c:pt>
                <c:pt idx="2">
                  <c:v>LHEI/2jB/101A </c:v>
                </c:pt>
                <c:pt idx="3">
                  <c:v>Daugava </c:v>
                </c:pt>
                <c:pt idx="5">
                  <c:v>167-&gt;163</c:v>
                </c:pt>
                <c:pt idx="6">
                  <c:v>168-&gt;167</c:v>
                </c:pt>
                <c:pt idx="7">
                  <c:v>119-&gt;101A</c:v>
                </c:pt>
                <c:pt idx="8">
                  <c:v>LHEI-&gt;119</c:v>
                </c:pt>
                <c:pt idx="9">
                  <c:v>Daugava</c:v>
                </c:pt>
                <c:pt idx="11">
                  <c:v>Daugava</c:v>
                </c:pt>
              </c:strCache>
            </c:strRef>
          </c:cat>
          <c:val>
            <c:numRef>
              <c:f>Sheet1!$J$18:$J$29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F6C-4475-BE8E-DB97BA625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04278248"/>
        <c:axId val="404274312"/>
      </c:barChart>
      <c:catAx>
        <c:axId val="404278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404274312"/>
        <c:crosses val="autoZero"/>
        <c:auto val="1"/>
        <c:lblAlgn val="ctr"/>
        <c:lblOffset val="100"/>
        <c:noMultiLvlLbl val="0"/>
      </c:catAx>
      <c:valAx>
        <c:axId val="404274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lv-LV"/>
          </a:p>
        </c:txPr>
        <c:crossAx val="404278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lv-LV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v-LV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976513058824132"/>
          <c:y val="0.12529913373432855"/>
          <c:w val="0.42344132860093719"/>
          <c:h val="0.780801362613581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66-4436-8E09-B968AF1BA6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66-4436-8E09-B968AF1BA6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D66-4436-8E09-B968AF1BA6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D66-4436-8E09-B968AF1BA61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D66-4436-8E09-B968AF1BA61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D66-4436-8E09-B968AF1BA61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D66-4436-8E09-B968AF1BA61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D66-4436-8E09-B968AF1BA61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D66-4436-8E09-B968AF1BA611}"/>
              </c:ext>
            </c:extLst>
          </c:dPt>
          <c:dLbls>
            <c:dLbl>
              <c:idx val="0"/>
              <c:layout>
                <c:manualLayout>
                  <c:x val="-1.1449174941446927E-16"/>
                  <c:y val="4.7407407407407391E-2"/>
                </c:manualLayout>
              </c:layout>
              <c:tx>
                <c:rich>
                  <a:bodyPr/>
                  <a:lstStyle/>
                  <a:p>
                    <a:fld id="{273C88DD-71F8-471A-8CDB-B9435D208BC6}" type="VALUE">
                      <a:rPr lang="en-US" smtClean="0"/>
                      <a:pPr/>
                      <a:t>[VĒRTĪBA]</a:t>
                    </a:fld>
                    <a:r>
                      <a:rPr lang="en-US" dirty="0"/>
                      <a:t>% </a:t>
                    </a:r>
                    <a:r>
                      <a:rPr lang="en-US" dirty="0" err="1"/>
                      <a:t>Polietilēns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25006350012701"/>
                      <c:h val="0.133629629629629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D66-4436-8E09-B968AF1BA611}"/>
                </c:ext>
              </c:extLst>
            </c:dLbl>
            <c:dLbl>
              <c:idx val="1"/>
              <c:layout>
                <c:manualLayout>
                  <c:x val="-1.3158289287090813E-2"/>
                  <c:y val="3.5338856401647342E-2"/>
                </c:manualLayout>
              </c:layout>
              <c:tx>
                <c:rich>
                  <a:bodyPr/>
                  <a:lstStyle/>
                  <a:p>
                    <a:fld id="{E6E88884-BCEC-42EB-B386-C23D8EF669DF}" type="VALUE">
                      <a:rPr lang="en-US" smtClean="0"/>
                      <a:pPr/>
                      <a:t>[VĒRTĪBA]</a:t>
                    </a:fld>
                    <a:r>
                      <a:rPr lang="en-US" dirty="0"/>
                      <a:t>% </a:t>
                    </a:r>
                    <a:r>
                      <a:rPr lang="en-US" dirty="0" err="1"/>
                      <a:t>Polipropilēns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37608116551709"/>
                      <c:h val="0.104296296296296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D66-4436-8E09-B968AF1BA611}"/>
                </c:ext>
              </c:extLst>
            </c:dLbl>
            <c:dLbl>
              <c:idx val="2"/>
              <c:layout>
                <c:manualLayout>
                  <c:x val="-4.0605796429444709E-2"/>
                  <c:y val="7.9552012892968649E-2"/>
                </c:manualLayout>
              </c:layout>
              <c:tx>
                <c:rich>
                  <a:bodyPr/>
                  <a:lstStyle/>
                  <a:p>
                    <a:fld id="{19D2A796-E78A-46F3-8BE9-02A7C4ED32BA}" type="VALUE">
                      <a:rPr lang="en-US" smtClean="0"/>
                      <a:pPr/>
                      <a:t>[VĒRTĪBA]</a:t>
                    </a:fld>
                    <a:r>
                      <a:rPr lang="en-US" dirty="0"/>
                      <a:t>% </a:t>
                    </a:r>
                    <a:r>
                      <a:rPr lang="en-US" dirty="0" err="1"/>
                      <a:t>Gumija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17472492886899"/>
                      <c:h val="8.310871308766555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D66-4436-8E09-B968AF1BA611}"/>
                </c:ext>
              </c:extLst>
            </c:dLbl>
            <c:dLbl>
              <c:idx val="3"/>
              <c:layout>
                <c:manualLayout>
                  <c:x val="-6.4818979511884506E-2"/>
                  <c:y val="3.3868043967121328E-2"/>
                </c:manualLayout>
              </c:layout>
              <c:tx>
                <c:rich>
                  <a:bodyPr/>
                  <a:lstStyle/>
                  <a:p>
                    <a:fld id="{1224F747-9F73-4A12-80B8-40139874A69E}" type="VALUE">
                      <a:rPr lang="en-US" smtClean="0"/>
                      <a:pPr/>
                      <a:t>[VĒRTĪBA]</a:t>
                    </a:fld>
                    <a:r>
                      <a:rPr lang="en-US" dirty="0"/>
                      <a:t>%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Hitīns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D66-4436-8E09-B968AF1BA611}"/>
                </c:ext>
              </c:extLst>
            </c:dLbl>
            <c:dLbl>
              <c:idx val="4"/>
              <c:layout>
                <c:manualLayout>
                  <c:x val="-3.250901585811003E-2"/>
                  <c:y val="-2.2908487167367028E-2"/>
                </c:manualLayout>
              </c:layout>
              <c:tx>
                <c:rich>
                  <a:bodyPr/>
                  <a:lstStyle/>
                  <a:p>
                    <a:fld id="{760C43ED-0505-4AE5-92D2-0E21B9A8F947}" type="VALUE">
                      <a:rPr lang="en-US" smtClean="0"/>
                      <a:pPr/>
                      <a:t>[VĒRTĪBA]</a:t>
                    </a:fld>
                    <a:r>
                      <a:rPr lang="en-US" dirty="0"/>
                      <a:t>% </a:t>
                    </a:r>
                    <a:r>
                      <a:rPr lang="en-US" dirty="0" err="1"/>
                      <a:t>Polistirols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D66-4436-8E09-B968AF1BA611}"/>
                </c:ext>
              </c:extLst>
            </c:dLbl>
            <c:dLbl>
              <c:idx val="5"/>
              <c:layout>
                <c:manualLayout>
                  <c:x val="-2.0243475097996337E-2"/>
                  <c:y val="-6.8395448081555316E-2"/>
                </c:manualLayout>
              </c:layout>
              <c:tx>
                <c:rich>
                  <a:bodyPr/>
                  <a:lstStyle/>
                  <a:p>
                    <a:fld id="{0017E5F6-AE2D-41CC-A712-284431356038}" type="VALUE">
                      <a:rPr lang="lv-LV" smtClean="0"/>
                      <a:pPr/>
                      <a:t>[VĒRTĪBA]</a:t>
                    </a:fld>
                    <a:r>
                      <a:rPr lang="lv-LV" dirty="0"/>
                      <a:t>% Palmu eļļa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D66-4436-8E09-B968AF1BA611}"/>
                </c:ext>
              </c:extLst>
            </c:dLbl>
            <c:dLbl>
              <c:idx val="6"/>
              <c:layout>
                <c:manualLayout>
                  <c:x val="-2.9412919109718619E-2"/>
                  <c:y val="-9.1655393986022099E-2"/>
                </c:manualLayout>
              </c:layout>
              <c:tx>
                <c:rich>
                  <a:bodyPr/>
                  <a:lstStyle/>
                  <a:p>
                    <a:fld id="{09727C01-200F-4140-8378-7D61298C5D8D}" type="VALUE">
                      <a:rPr lang="en-US" smtClean="0"/>
                      <a:pPr/>
                      <a:t>[VĒRTĪBA]</a:t>
                    </a:fld>
                    <a:r>
                      <a:rPr lang="en-US" dirty="0"/>
                      <a:t>% </a:t>
                    </a:r>
                    <a:r>
                      <a:rPr lang="en-US" dirty="0" err="1"/>
                      <a:t>Tiks</a:t>
                    </a:r>
                    <a:r>
                      <a:rPr lang="en-US" baseline="0" dirty="0"/>
                      <a:t> </a:t>
                    </a:r>
                    <a:r>
                      <a:rPr lang="en-US" baseline="0" dirty="0" err="1"/>
                      <a:t>precizēts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49515363344019"/>
                      <c:h val="8.240579561346604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D66-4436-8E09-B968AF1BA611}"/>
                </c:ext>
              </c:extLst>
            </c:dLbl>
            <c:dLbl>
              <c:idx val="7"/>
              <c:layout>
                <c:manualLayout>
                  <c:x val="2.631694425489994E-2"/>
                  <c:y val="-2.9972149404699437E-2"/>
                </c:manualLayout>
              </c:layout>
              <c:tx>
                <c:rich>
                  <a:bodyPr/>
                  <a:lstStyle/>
                  <a:p>
                    <a:fld id="{A0C76483-C42A-4127-8770-A350A00C6423}" type="VALUE">
                      <a:rPr lang="fi-FI" smtClean="0"/>
                      <a:pPr/>
                      <a:t>[VĒRTĪBA]</a:t>
                    </a:fld>
                    <a:r>
                      <a:rPr lang="fi-FI" dirty="0"/>
                      <a:t>% Cita viela vai savienojums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63572959032301"/>
                      <c:h val="0.10953683410363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D66-4436-8E09-B968AF1BA611}"/>
                </c:ext>
              </c:extLst>
            </c:dLbl>
            <c:dLbl>
              <c:idx val="8"/>
              <c:layout>
                <c:manualLayout>
                  <c:x val="0.16873727278733303"/>
                  <c:y val="-2.8545118256581054E-3"/>
                </c:manualLayout>
              </c:layout>
              <c:tx>
                <c:rich>
                  <a:bodyPr/>
                  <a:lstStyle/>
                  <a:p>
                    <a:fld id="{28BBAD70-8447-4899-A98D-96B7425AD1A1}" type="VALUE">
                      <a:rPr lang="en-US" smtClean="0"/>
                      <a:pPr/>
                      <a:t>[VĒRTĪBA]</a:t>
                    </a:fld>
                    <a:r>
                      <a:rPr lang="en-US"/>
                      <a:t>% Pazudusi analizēšanas procesā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D66-4436-8E09-B968AF1BA6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Sheet1!$AG$1:$AO$1</c:f>
              <c:strCache>
                <c:ptCount val="9"/>
                <c:pt idx="0">
                  <c:v>Polietilēns</c:v>
                </c:pt>
                <c:pt idx="1">
                  <c:v>Polipropilēns</c:v>
                </c:pt>
                <c:pt idx="2">
                  <c:v>Gumija</c:v>
                </c:pt>
                <c:pt idx="3">
                  <c:v>Hitīns</c:v>
                </c:pt>
                <c:pt idx="4">
                  <c:v>Polisterēns</c:v>
                </c:pt>
                <c:pt idx="5">
                  <c:v>Palmu eļļa</c:v>
                </c:pt>
                <c:pt idx="6">
                  <c:v>Tiks precizēts</c:v>
                </c:pt>
                <c:pt idx="7">
                  <c:v>Cita viela vai savienojums</c:v>
                </c:pt>
                <c:pt idx="8">
                  <c:v>Pazudusi analizēšanas procesā</c:v>
                </c:pt>
              </c:strCache>
            </c:strRef>
          </c:cat>
          <c:val>
            <c:numRef>
              <c:f>Sheet1!$AG$3:$AO$3</c:f>
              <c:numCache>
                <c:formatCode>0.00</c:formatCode>
                <c:ptCount val="9"/>
                <c:pt idx="0">
                  <c:v>60.243055555555557</c:v>
                </c:pt>
                <c:pt idx="1">
                  <c:v>13.194444444444445</c:v>
                </c:pt>
                <c:pt idx="2">
                  <c:v>1.2152777777777779</c:v>
                </c:pt>
                <c:pt idx="3">
                  <c:v>1.2152777777777779</c:v>
                </c:pt>
                <c:pt idx="4">
                  <c:v>0.52083333333333326</c:v>
                </c:pt>
                <c:pt idx="5">
                  <c:v>1.2152777777777779</c:v>
                </c:pt>
                <c:pt idx="6">
                  <c:v>2.083333333333333</c:v>
                </c:pt>
                <c:pt idx="7">
                  <c:v>11.111111111111111</c:v>
                </c:pt>
                <c:pt idx="8">
                  <c:v>7.1180555555555554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D66-4436-8E09-B968AF1BA6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 smtClean="0"/>
              <a:t>Noklikšķiniet, lai rediģētu šablona apakšvirsraksta stilu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C2BC6-ADC8-4A22-8701-1A50D573EB5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26842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3910CE-A40E-45B2-903E-025B23DF52C1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121097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787E2C-52DB-4BF8-B04D-F2996EDD34C2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542227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Virsraksts, te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A459DFD-976D-4784-BB2D-A6AA049EBC87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59921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Virsraksts un saturs virs tek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7065336-A874-43BC-B913-5544AE2D0C6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438448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Virsraksts un teksts virs sa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A51E02-CA1D-4C34-8C71-1EDD45B9767C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78993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Virsraksts un 2 satura bloki virs tek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Datuma vietturis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7" name="Kājenes vietturis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8" name="Slaida numura vietturis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2BD1914-A71C-48FF-A813-AF18EE8407B7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79821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Virsraksts, teksts un 2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Satura vietturis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6" name="Datuma vietturis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7" name="Kājenes vietturis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8" name="Slaida numura vietturis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8433A7-F1EC-4CAD-A76D-8C98D9C1742A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74677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6A0C9-7FFE-42A0-88A0-4AE079A34E44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92437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9AD77D-381E-462C-B79C-1AF64E0912B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200542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970FB7-8E81-4079-9282-55ECC5FB2FC8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9121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E67224-DD67-45FA-B5D9-478D4E7F9ADD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69454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78E87-4C2C-43BD-A57C-A61229395D5C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8139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567CE7-393B-4218-9752-AB27CCF2FED1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7298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7D30D-A9DE-47C8-A701-3922FB618EA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415116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 smtClean="0"/>
              <a:t>Rediģēt šablona virsraksta stilu</a:t>
            </a:r>
            <a:endParaRPr lang="lv-LV"/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B6259-B9B8-425F-8EC7-6514C10D4E1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222764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v-LV" smtClean="0"/>
              <a:t>Click to edit Master text styles</a:t>
            </a:r>
          </a:p>
          <a:p>
            <a:pPr lvl="1"/>
            <a:r>
              <a:rPr lang="en-US" altLang="lv-LV" smtClean="0"/>
              <a:t>Second level</a:t>
            </a:r>
          </a:p>
          <a:p>
            <a:pPr lvl="2"/>
            <a:r>
              <a:rPr lang="en-US" altLang="lv-LV" smtClean="0"/>
              <a:t>Third level</a:t>
            </a:r>
          </a:p>
          <a:p>
            <a:pPr lvl="3"/>
            <a:r>
              <a:rPr lang="en-US" altLang="lv-LV" smtClean="0"/>
              <a:t>Fourth level</a:t>
            </a:r>
          </a:p>
          <a:p>
            <a:pPr lvl="4"/>
            <a:r>
              <a:rPr lang="en-US" alt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lv-LV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lv-LV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7AF2FBB-B86A-4E57-94D9-DF22E62BEB34}" type="slidenum">
              <a:rPr lang="en-US" altLang="lv-LV"/>
              <a:pPr/>
              <a:t>‹#›</a:t>
            </a:fld>
            <a:endParaRPr lang="en-US" alt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Vards.uzvards@lhei.l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0" Type="http://schemas.openxmlformats.org/officeDocument/2006/relationships/image" Target="../media/image13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lv-LV" altLang="lv-LV" sz="1800" dirty="0" smtClean="0"/>
              <a:t>Ieva Putna-Nīmane, </a:t>
            </a:r>
            <a:r>
              <a:rPr lang="lv-LV" altLang="lv-LV" sz="1800" dirty="0"/>
              <a:t>Inta </a:t>
            </a:r>
            <a:r>
              <a:rPr lang="lv-LV" altLang="lv-LV" sz="1800" dirty="0" smtClean="0"/>
              <a:t>Dimante-</a:t>
            </a:r>
            <a:r>
              <a:rPr lang="lv-LV" altLang="lv-LV" sz="1800" dirty="0" err="1" smtClean="0"/>
              <a:t>Deimantoviča</a:t>
            </a:r>
            <a:r>
              <a:rPr lang="lv-LV" altLang="lv-LV" sz="1800" dirty="0" smtClean="0"/>
              <a:t>, Anda </a:t>
            </a:r>
            <a:r>
              <a:rPr lang="lv-LV" altLang="lv-LV" sz="1800" dirty="0"/>
              <a:t>Ikauniece</a:t>
            </a:r>
            <a:endParaRPr lang="lv-LV" altLang="lv-LV" sz="1800" dirty="0"/>
          </a:p>
          <a:p>
            <a:pPr algn="r"/>
            <a:r>
              <a:rPr lang="lv-LV" altLang="lv-LV" sz="1800" dirty="0"/>
              <a:t>Latvijas </a:t>
            </a:r>
            <a:r>
              <a:rPr lang="lv-LV" altLang="lv-LV" sz="1800" dirty="0" err="1"/>
              <a:t>Hidroekoloģijas</a:t>
            </a:r>
            <a:r>
              <a:rPr lang="lv-LV" altLang="lv-LV" sz="1800" dirty="0"/>
              <a:t> institūts</a:t>
            </a:r>
          </a:p>
          <a:p>
            <a:pPr algn="r"/>
            <a:r>
              <a:rPr lang="lv-LV" altLang="lv-LV" sz="1800" dirty="0" smtClean="0">
                <a:hlinkClick r:id="rId3"/>
              </a:rPr>
              <a:t>ieva.putna@lhei.lv</a:t>
            </a:r>
            <a:endParaRPr lang="lv-LV" altLang="lv-LV" sz="1800" dirty="0"/>
          </a:p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r>
              <a:rPr lang="lv-LV" dirty="0" err="1"/>
              <a:t>Mikroplastmasa</a:t>
            </a:r>
            <a:r>
              <a:rPr lang="lv-LV" dirty="0"/>
              <a:t> Baltijas jūrā </a:t>
            </a:r>
            <a:r>
              <a:rPr lang="lv-LV" dirty="0" smtClean="0"/>
              <a:t>un citos ūdeņos</a:t>
            </a:r>
            <a:endParaRPr lang="en-US" altLang="lv-LV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r>
              <a:rPr lang="lv-LV" sz="1400" dirty="0" smtClean="0"/>
              <a:t>Green Expo </a:t>
            </a:r>
            <a:r>
              <a:rPr lang="lv-LV" sz="1400" dirty="0" err="1" smtClean="0"/>
              <a:t>Riga</a:t>
            </a:r>
            <a:r>
              <a:rPr lang="lv-LV" sz="1400" dirty="0" smtClean="0"/>
              <a:t> 2019</a:t>
            </a:r>
            <a:endParaRPr lang="en-GB" sz="1400" dirty="0" smtClean="0"/>
          </a:p>
          <a:p>
            <a:r>
              <a:rPr lang="lv-LV" altLang="lv-LV" sz="1400" dirty="0" smtClean="0"/>
              <a:t>27</a:t>
            </a:r>
            <a:r>
              <a:rPr lang="en-GB" altLang="lv-LV" sz="1400" dirty="0" smtClean="0"/>
              <a:t>.0</a:t>
            </a:r>
            <a:r>
              <a:rPr lang="lv-LV" altLang="lv-LV" sz="1400" dirty="0" smtClean="0"/>
              <a:t>9</a:t>
            </a:r>
            <a:r>
              <a:rPr lang="en-GB" altLang="lv-LV" sz="1400" dirty="0" smtClean="0"/>
              <a:t>.2019</a:t>
            </a:r>
            <a:r>
              <a:rPr lang="en-GB" altLang="lv-LV" sz="1400" dirty="0" smtClean="0"/>
              <a:t>.</a:t>
            </a:r>
            <a:endParaRPr lang="lv-LV" altLang="lv-LV" sz="1400" dirty="0"/>
          </a:p>
          <a:p>
            <a:endParaRPr lang="en-US" altLang="lv-LV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1AB52D-11E8-4100-A5F3-6AAF6D7DBCF0}"/>
              </a:ext>
            </a:extLst>
          </p:cNvPr>
          <p:cNvSpPr txBox="1">
            <a:spLocks/>
          </p:cNvSpPr>
          <p:nvPr/>
        </p:nvSpPr>
        <p:spPr bwMode="auto">
          <a:xfrm>
            <a:off x="677333" y="1567543"/>
            <a:ext cx="8207905" cy="447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lv-LV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78" y="821543"/>
            <a:ext cx="8532813" cy="56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4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6" name="Virsraksts 1"/>
          <p:cNvSpPr txBox="1">
            <a:spLocks/>
          </p:cNvSpPr>
          <p:nvPr/>
        </p:nvSpPr>
        <p:spPr bwMode="auto">
          <a:xfrm>
            <a:off x="3419872" y="1688437"/>
            <a:ext cx="5310686" cy="195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lv-LV" sz="3600" b="1" cap="all" dirty="0" smtClean="0"/>
              <a:t>P</a:t>
            </a:r>
            <a:r>
              <a:rPr lang="lv-LV" sz="3600" b="1" dirty="0" smtClean="0"/>
              <a:t>aldies!</a:t>
            </a:r>
            <a:endParaRPr lang="en-US" sz="3600" b="1" cap="all" dirty="0"/>
          </a:p>
          <a:p>
            <a:pPr algn="l">
              <a:spcAft>
                <a:spcPts val="1200"/>
              </a:spcAft>
            </a:pPr>
            <a:endParaRPr lang="lv-LV" sz="3600" dirty="0"/>
          </a:p>
        </p:txBody>
      </p:sp>
    </p:spTree>
    <p:extLst>
      <p:ext uri="{BB962C8B-B14F-4D97-AF65-F5344CB8AC3E}">
        <p14:creationId xmlns:p14="http://schemas.microsoft.com/office/powerpoint/2010/main" val="39635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4" y="-9354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altLang="lv-LV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altLang="lv-LV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altLang="lv-LV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lv-LV" altLang="lv-LV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lv-LV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Virsraksts 1"/>
          <p:cNvSpPr txBox="1">
            <a:spLocks/>
          </p:cNvSpPr>
          <p:nvPr/>
        </p:nvSpPr>
        <p:spPr bwMode="auto">
          <a:xfrm>
            <a:off x="983343" y="605971"/>
            <a:ext cx="7549470" cy="10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Kas ir </a:t>
            </a:r>
            <a:r>
              <a:rPr kumimoji="0" lang="lv-LV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mikroplastmasa</a:t>
            </a:r>
            <a:r>
              <a:rPr kumimoji="0" lang="lv-LV" sz="3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?</a:t>
            </a:r>
            <a:endParaRPr kumimoji="0" lang="lv-LV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2341868"/>
            <a:ext cx="77052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 smtClean="0"/>
              <a:t>Mikroplastmasa</a:t>
            </a:r>
            <a:r>
              <a:rPr lang="lv-LV" dirty="0" smtClean="0"/>
              <a:t> – daļiņas, kuras mazākas par 5 mm;</a:t>
            </a:r>
          </a:p>
          <a:p>
            <a:endParaRPr lang="lv-LV" dirty="0"/>
          </a:p>
          <a:p>
            <a:r>
              <a:rPr lang="lv-LV" dirty="0" smtClean="0"/>
              <a:t>Izcelsme – degradējoties lielākiem plastmasas izstrādājumiem;</a:t>
            </a:r>
          </a:p>
          <a:p>
            <a:endParaRPr lang="lv-LV" dirty="0" smtClean="0"/>
          </a:p>
          <a:p>
            <a:r>
              <a:rPr lang="lv-LV" dirty="0"/>
              <a:t>	</a:t>
            </a:r>
            <a:r>
              <a:rPr lang="lv-LV" dirty="0" smtClean="0"/>
              <a:t> - kā kosmētisko un higiēnas līdzekļu sastāvdaļa.</a:t>
            </a:r>
          </a:p>
          <a:p>
            <a:endParaRPr lang="lv-LV" dirty="0"/>
          </a:p>
          <a:p>
            <a:r>
              <a:rPr lang="lv-LV" dirty="0" smtClean="0"/>
              <a:t>Kāpēc problēma – </a:t>
            </a:r>
            <a:r>
              <a:rPr lang="lv-LV" dirty="0" err="1" smtClean="0"/>
              <a:t>nano</a:t>
            </a:r>
            <a:r>
              <a:rPr lang="lv-LV" dirty="0" smtClean="0"/>
              <a:t> izmēra daļiņas iekļūst barības ķēdēs, tās uzņem 		organismi;</a:t>
            </a:r>
          </a:p>
          <a:p>
            <a:r>
              <a:rPr lang="lv-LV" dirty="0" smtClean="0"/>
              <a:t>	             - daļiņu degradācijas procesā izdalās toksiski 				savienojumi;</a:t>
            </a:r>
          </a:p>
          <a:p>
            <a:r>
              <a:rPr lang="lv-LV" dirty="0"/>
              <a:t>	</a:t>
            </a:r>
            <a:r>
              <a:rPr lang="lv-LV" dirty="0" smtClean="0"/>
              <a:t>	- daļiņas ir substrāts baktērijām, arī patogēnajām.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685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6" name="Virsraksts 1"/>
          <p:cNvSpPr txBox="1">
            <a:spLocks/>
          </p:cNvSpPr>
          <p:nvPr/>
        </p:nvSpPr>
        <p:spPr bwMode="auto">
          <a:xfrm>
            <a:off x="1016879" y="2419485"/>
            <a:ext cx="7549470" cy="10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3200" dirty="0" smtClean="0"/>
              <a:t>LHEI p</a:t>
            </a:r>
            <a:r>
              <a:rPr lang="lv-LV" sz="3200" dirty="0" err="1" smtClean="0"/>
              <a:t>ētījumi</a:t>
            </a:r>
            <a:r>
              <a:rPr lang="lv-LV" sz="3200" dirty="0" smtClean="0"/>
              <a:t> </a:t>
            </a:r>
            <a:r>
              <a:rPr lang="lv-LV" sz="3200" dirty="0"/>
              <a:t>Latvijas teritoriālajos </a:t>
            </a:r>
            <a:r>
              <a:rPr lang="lv-LV" sz="3200" dirty="0" smtClean="0"/>
              <a:t>ūdeņos</a:t>
            </a:r>
            <a:r>
              <a:rPr lang="en-GB" sz="3200" dirty="0" smtClean="0"/>
              <a:t> </a:t>
            </a:r>
            <a:r>
              <a:rPr lang="lv-LV" sz="3200" dirty="0" smtClean="0"/>
              <a:t>Baltijas jūrā</a:t>
            </a:r>
            <a:endParaRPr lang="lv-LV" sz="3200" dirty="0"/>
          </a:p>
        </p:txBody>
      </p:sp>
    </p:spTree>
    <p:extLst>
      <p:ext uri="{BB962C8B-B14F-4D97-AF65-F5344CB8AC3E}">
        <p14:creationId xmlns:p14="http://schemas.microsoft.com/office/powerpoint/2010/main" val="42593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67245D-C19D-47C4-B43A-3D2904868EC7}"/>
              </a:ext>
            </a:extLst>
          </p:cNvPr>
          <p:cNvSpPr txBox="1">
            <a:spLocks/>
          </p:cNvSpPr>
          <p:nvPr/>
        </p:nvSpPr>
        <p:spPr bwMode="auto">
          <a:xfrm>
            <a:off x="677334" y="609600"/>
            <a:ext cx="7462388" cy="86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lv-LV" sz="4000" smtClean="0">
                <a:solidFill>
                  <a:schemeClr val="tx1"/>
                </a:solidFill>
                <a:cs typeface="Times New Roman" panose="02020603050405020304" pitchFamily="18" charset="0"/>
              </a:rPr>
              <a:t>Cietie atkritumi</a:t>
            </a:r>
            <a:endParaRPr lang="en-GB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FC5016-6521-4552-86BD-113218F8B06A}"/>
              </a:ext>
            </a:extLst>
          </p:cNvPr>
          <p:cNvSpPr txBox="1">
            <a:spLocks/>
          </p:cNvSpPr>
          <p:nvPr/>
        </p:nvSpPr>
        <p:spPr bwMode="auto">
          <a:xfrm>
            <a:off x="677335" y="1538069"/>
            <a:ext cx="8071130" cy="4411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lv-LV" dirty="0" smtClean="0">
                <a:latin typeface="+mj-lt"/>
                <a:cs typeface="Times New Roman" panose="02020603050405020304" pitchFamily="18" charset="0"/>
              </a:rPr>
              <a:t>Jūras atkritumi 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lv-LV" sz="2000" i="1" dirty="0" err="1" smtClean="0">
                <a:latin typeface="+mj-lt"/>
                <a:cs typeface="Times New Roman" panose="02020603050405020304" pitchFamily="18" charset="0"/>
              </a:rPr>
              <a:t>marine</a:t>
            </a:r>
            <a:r>
              <a:rPr lang="lv-LV" sz="2000" i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000" i="1" dirty="0" err="1" smtClean="0">
                <a:latin typeface="+mj-lt"/>
                <a:cs typeface="Times New Roman" panose="02020603050405020304" pitchFamily="18" charset="0"/>
              </a:rPr>
              <a:t>litter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) </a:t>
            </a:r>
            <a:r>
              <a:rPr lang="lv-LV" dirty="0" smtClean="0">
                <a:latin typeface="+mj-lt"/>
                <a:cs typeface="Times New Roman" panose="02020603050405020304" pitchFamily="18" charset="0"/>
              </a:rPr>
              <a:t>ir jebkurš cilvēku rūpnieciski ražots vai apstrādāts materiāls, kas nokļūst jūras vidē no jebkura avota 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Coe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and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Rodgers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1997).</a:t>
            </a:r>
          </a:p>
          <a:p>
            <a:pPr algn="l">
              <a:spcBef>
                <a:spcPts val="0"/>
              </a:spcBef>
            </a:pPr>
            <a:endParaRPr lang="lv-LV" dirty="0" smtClean="0">
              <a:latin typeface="+mj-lt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lv-LV" dirty="0" smtClean="0">
                <a:latin typeface="+mj-lt"/>
                <a:cs typeface="Times New Roman" panose="02020603050405020304" pitchFamily="18" charset="0"/>
              </a:rPr>
              <a:t>To īpatsvaru veido ikdienā izmantotas lietas, rūpnieciski materiāli un to atlikumi. </a:t>
            </a:r>
          </a:p>
          <a:p>
            <a:pPr algn="l">
              <a:spcBef>
                <a:spcPts val="0"/>
              </a:spcBef>
            </a:pPr>
            <a:endParaRPr lang="lv-LV" dirty="0" smtClean="0">
              <a:latin typeface="+mj-lt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lv-LV" dirty="0" smtClean="0">
                <a:latin typeface="+mj-lt"/>
                <a:cs typeface="Times New Roman" panose="02020603050405020304" pitchFamily="18" charset="0"/>
              </a:rPr>
              <a:t>60 līdz 80%  no kopējā cieto </a:t>
            </a:r>
          </a:p>
          <a:p>
            <a:pPr algn="l">
              <a:spcBef>
                <a:spcPts val="0"/>
              </a:spcBef>
            </a:pPr>
            <a:r>
              <a:rPr lang="lv-LV" dirty="0" smtClean="0">
                <a:latin typeface="+mj-lt"/>
                <a:cs typeface="Times New Roman" panose="02020603050405020304" pitchFamily="18" charset="0"/>
              </a:rPr>
              <a:t>atkritumu daudzuma okeānā </a:t>
            </a:r>
          </a:p>
          <a:p>
            <a:pPr algn="l">
              <a:spcBef>
                <a:spcPts val="0"/>
              </a:spcBef>
            </a:pPr>
            <a:r>
              <a:rPr lang="lv-LV" dirty="0" smtClean="0">
                <a:latin typeface="+mj-lt"/>
                <a:cs typeface="Times New Roman" panose="02020603050405020304" pitchFamily="18" charset="0"/>
              </a:rPr>
              <a:t>veido plastmasas izstrādājumi </a:t>
            </a:r>
          </a:p>
          <a:p>
            <a:pPr algn="l">
              <a:spcBef>
                <a:spcPts val="0"/>
              </a:spcBef>
            </a:pP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The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Joint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Group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.. 1991;</a:t>
            </a:r>
          </a:p>
          <a:p>
            <a:pPr algn="l">
              <a:spcBef>
                <a:spcPts val="0"/>
              </a:spcBef>
            </a:pP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Kammann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et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lv-LV" sz="2000" dirty="0" err="1" smtClean="0">
                <a:latin typeface="+mj-lt"/>
                <a:cs typeface="Times New Roman" panose="02020603050405020304" pitchFamily="18" charset="0"/>
              </a:rPr>
              <a:t>al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. 2018). </a:t>
            </a:r>
            <a:endParaRPr lang="en-GB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F7222BC7-A9A0-400B-B537-67ED6DB7E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844425"/>
            <a:ext cx="3923928" cy="301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6" name="Virsraksts 1"/>
          <p:cNvSpPr txBox="1">
            <a:spLocks/>
          </p:cNvSpPr>
          <p:nvPr/>
        </p:nvSpPr>
        <p:spPr bwMode="auto">
          <a:xfrm>
            <a:off x="1016879" y="2419485"/>
            <a:ext cx="7549470" cy="10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endParaRPr lang="lv-LV" sz="3200" dirty="0"/>
          </a:p>
        </p:txBody>
      </p:sp>
      <p:pic>
        <p:nvPicPr>
          <p:cNvPr id="7" name="Picture 10" descr="A picture containing next, floor, indoor, ground&#10;&#10;Description generated with high confidence">
            <a:extLst>
              <a:ext uri="{FF2B5EF4-FFF2-40B4-BE49-F238E27FC236}">
                <a16:creationId xmlns:a16="http://schemas.microsoft.com/office/drawing/2014/main" id="{16BC5F7F-3A27-4A2A-A9BF-782D156D2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77043" y="2770190"/>
            <a:ext cx="4164372" cy="312327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33BB738-596D-4E2A-B813-29F7E152F4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37" y="-8370"/>
            <a:ext cx="3119463" cy="415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BC686-CB1C-46F8-915E-02CC13131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4481" y="1451067"/>
            <a:ext cx="4035849" cy="302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6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01A5A6E-86F3-4AF1-99DD-2D18F515DDB7}"/>
              </a:ext>
            </a:extLst>
          </p:cNvPr>
          <p:cNvSpPr txBox="1">
            <a:spLocks/>
          </p:cNvSpPr>
          <p:nvPr/>
        </p:nvSpPr>
        <p:spPr bwMode="auto">
          <a:xfrm>
            <a:off x="3131840" y="-52040"/>
            <a:ext cx="6159218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lv-LV" sz="4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  <a:r>
              <a:rPr lang="lv-LV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ieto </a:t>
            </a:r>
            <a:r>
              <a:rPr lang="lv-LV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atkritumu daļiņu </a:t>
            </a:r>
            <a:r>
              <a:rPr lang="lv-LV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veidi</a:t>
            </a:r>
            <a:endParaRPr lang="en-GB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7" name="Straight Connector 30">
            <a:extLst>
              <a:ext uri="{FF2B5EF4-FFF2-40B4-BE49-F238E27FC236}">
                <a16:creationId xmlns:a16="http://schemas.microsoft.com/office/drawing/2014/main" id="{8FADFFA9-6C6B-494C-AC53-4EA0F28D2212}"/>
              </a:ext>
            </a:extLst>
          </p:cNvPr>
          <p:cNvCxnSpPr>
            <a:cxnSpLocks/>
          </p:cNvCxnSpPr>
          <p:nvPr/>
        </p:nvCxnSpPr>
        <p:spPr>
          <a:xfrm>
            <a:off x="107505" y="3097026"/>
            <a:ext cx="886854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E0A90B45-D0C1-4166-AE56-A5EE82E23978}"/>
              </a:ext>
            </a:extLst>
          </p:cNvPr>
          <p:cNvCxnSpPr>
            <a:cxnSpLocks/>
          </p:cNvCxnSpPr>
          <p:nvPr/>
        </p:nvCxnSpPr>
        <p:spPr>
          <a:xfrm>
            <a:off x="107504" y="4986793"/>
            <a:ext cx="8868545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38">
            <a:extLst>
              <a:ext uri="{FF2B5EF4-FFF2-40B4-BE49-F238E27FC236}">
                <a16:creationId xmlns:a16="http://schemas.microsoft.com/office/drawing/2014/main" id="{AF366666-96F7-48FA-B6E5-524C19342C10}"/>
              </a:ext>
            </a:extLst>
          </p:cNvPr>
          <p:cNvGrpSpPr/>
          <p:nvPr/>
        </p:nvGrpSpPr>
        <p:grpSpPr>
          <a:xfrm>
            <a:off x="278960" y="1368819"/>
            <a:ext cx="9112520" cy="1662530"/>
            <a:chOff x="576912" y="1368819"/>
            <a:chExt cx="9112520" cy="1662530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3E930ABC-7FB1-4897-AD6B-7EE33E4A9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12" y="1368819"/>
              <a:ext cx="2216707" cy="1662530"/>
            </a:xfrm>
            <a:prstGeom prst="rect">
              <a:avLst/>
            </a:prstGeom>
          </p:spPr>
        </p:pic>
        <p:pic>
          <p:nvPicPr>
            <p:cNvPr id="11" name="Picture 12" descr="A picture containing food&#10;&#10;Description generated with very high confidence">
              <a:extLst>
                <a:ext uri="{FF2B5EF4-FFF2-40B4-BE49-F238E27FC236}">
                  <a16:creationId xmlns:a16="http://schemas.microsoft.com/office/drawing/2014/main" id="{DC063875-C419-4BA6-97B3-BD29F5EB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5926" y="1368819"/>
              <a:ext cx="2216707" cy="1662530"/>
            </a:xfrm>
            <a:prstGeom prst="rect">
              <a:avLst/>
            </a:prstGeom>
          </p:spPr>
        </p:pic>
        <p:pic>
          <p:nvPicPr>
            <p:cNvPr id="12" name="Picture 26" descr="A picture containing animal&#10;&#10;Description generated with very high confidence">
              <a:extLst>
                <a:ext uri="{FF2B5EF4-FFF2-40B4-BE49-F238E27FC236}">
                  <a16:creationId xmlns:a16="http://schemas.microsoft.com/office/drawing/2014/main" id="{C23BADBC-941C-4381-A9DE-E7A151C8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043" y="1368819"/>
              <a:ext cx="2216707" cy="166253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67BC58-3D98-4206-9FEF-F04F7DC26D27}"/>
                </a:ext>
              </a:extLst>
            </p:cNvPr>
            <p:cNvSpPr txBox="1"/>
            <p:nvPr/>
          </p:nvSpPr>
          <p:spPr>
            <a:xfrm>
              <a:off x="7860632" y="1969251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Fragments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40">
            <a:extLst>
              <a:ext uri="{FF2B5EF4-FFF2-40B4-BE49-F238E27FC236}">
                <a16:creationId xmlns:a16="http://schemas.microsoft.com/office/drawing/2014/main" id="{510CD9E7-5CA0-4E88-A52D-6831A0A0A6BF}"/>
              </a:ext>
            </a:extLst>
          </p:cNvPr>
          <p:cNvGrpSpPr/>
          <p:nvPr/>
        </p:nvGrpSpPr>
        <p:grpSpPr>
          <a:xfrm>
            <a:off x="272560" y="5057289"/>
            <a:ext cx="9111499" cy="1662530"/>
            <a:chOff x="570512" y="5057289"/>
            <a:chExt cx="9111499" cy="1662530"/>
          </a:xfrm>
        </p:grpSpPr>
        <p:pic>
          <p:nvPicPr>
            <p:cNvPr id="15" name="Picture 22">
              <a:extLst>
                <a:ext uri="{FF2B5EF4-FFF2-40B4-BE49-F238E27FC236}">
                  <a16:creationId xmlns:a16="http://schemas.microsoft.com/office/drawing/2014/main" id="{648EDEE5-851B-4BD4-B000-307D91FC2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512" y="5057289"/>
              <a:ext cx="2216707" cy="1662530"/>
            </a:xfrm>
            <a:prstGeom prst="rect">
              <a:avLst/>
            </a:prstGeom>
          </p:spPr>
        </p:pic>
        <p:pic>
          <p:nvPicPr>
            <p:cNvPr id="16" name="Picture 24" descr="A close up of a bug&#10;&#10;Description generated with very high confidence">
              <a:extLst>
                <a:ext uri="{FF2B5EF4-FFF2-40B4-BE49-F238E27FC236}">
                  <a16:creationId xmlns:a16="http://schemas.microsoft.com/office/drawing/2014/main" id="{13BA552B-D557-4C51-A8A6-21C0A283E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030" y="5057289"/>
              <a:ext cx="2216707" cy="1662530"/>
            </a:xfrm>
            <a:prstGeom prst="rect">
              <a:avLst/>
            </a:prstGeom>
          </p:spPr>
        </p:pic>
        <p:pic>
          <p:nvPicPr>
            <p:cNvPr id="17" name="Picture 28" descr="A picture containing food&#10;&#10;Description generated with high confidence">
              <a:extLst>
                <a:ext uri="{FF2B5EF4-FFF2-40B4-BE49-F238E27FC236}">
                  <a16:creationId xmlns:a16="http://schemas.microsoft.com/office/drawing/2014/main" id="{C04528D5-C3F0-4AE2-A7CC-6BEC95E8E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400" y="5057289"/>
              <a:ext cx="2216707" cy="166253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6D4AEF-BB3A-42BC-8381-54C92479F1A0}"/>
                </a:ext>
              </a:extLst>
            </p:cNvPr>
            <p:cNvSpPr txBox="1"/>
            <p:nvPr/>
          </p:nvSpPr>
          <p:spPr>
            <a:xfrm>
              <a:off x="7853211" y="5590635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Šķiedra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39">
            <a:extLst>
              <a:ext uri="{FF2B5EF4-FFF2-40B4-BE49-F238E27FC236}">
                <a16:creationId xmlns:a16="http://schemas.microsoft.com/office/drawing/2014/main" id="{5DD37B5D-346A-4737-8E92-D2607F2EC909}"/>
              </a:ext>
            </a:extLst>
          </p:cNvPr>
          <p:cNvGrpSpPr/>
          <p:nvPr/>
        </p:nvGrpSpPr>
        <p:grpSpPr>
          <a:xfrm>
            <a:off x="278960" y="3213054"/>
            <a:ext cx="9112520" cy="1697539"/>
            <a:chOff x="576912" y="3213054"/>
            <a:chExt cx="9112520" cy="1697539"/>
          </a:xfrm>
        </p:grpSpPr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BB4FECA6-793D-4A35-9853-5F95BFA82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12" y="3213054"/>
              <a:ext cx="2216707" cy="1662530"/>
            </a:xfrm>
            <a:prstGeom prst="rect">
              <a:avLst/>
            </a:prstGeom>
          </p:spPr>
        </p:pic>
        <p:pic>
          <p:nvPicPr>
            <p:cNvPr id="21" name="Picture 16" descr="A picture containing animal&#10;&#10;Description generated with high confidence">
              <a:extLst>
                <a:ext uri="{FF2B5EF4-FFF2-40B4-BE49-F238E27FC236}">
                  <a16:creationId xmlns:a16="http://schemas.microsoft.com/office/drawing/2014/main" id="{5E791DAA-407D-445C-85C9-10BA3841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5030" y="3217391"/>
              <a:ext cx="2257603" cy="1693202"/>
            </a:xfrm>
            <a:prstGeom prst="rect">
              <a:avLst/>
            </a:prstGeom>
          </p:spPr>
        </p:pic>
        <p:pic>
          <p:nvPicPr>
            <p:cNvPr id="22" name="Picture 18" descr="A picture containing food&#10;&#10;Description generated with high confidence">
              <a:extLst>
                <a:ext uri="{FF2B5EF4-FFF2-40B4-BE49-F238E27FC236}">
                  <a16:creationId xmlns:a16="http://schemas.microsoft.com/office/drawing/2014/main" id="{959B3908-12C4-46B2-AA00-317BBD163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044" y="3213054"/>
              <a:ext cx="2216707" cy="166253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E1A682-EC21-48C3-A681-735FA534660D}"/>
                </a:ext>
              </a:extLst>
            </p:cNvPr>
            <p:cNvSpPr txBox="1"/>
            <p:nvPr/>
          </p:nvSpPr>
          <p:spPr>
            <a:xfrm>
              <a:off x="7860632" y="3817113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Lodīte</a:t>
              </a:r>
              <a:endParaRPr lang="en-GB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0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1701FB-4032-47E4-9E75-9B7695B6F9F7}"/>
              </a:ext>
            </a:extLst>
          </p:cNvPr>
          <p:cNvSpPr txBox="1">
            <a:spLocks/>
          </p:cNvSpPr>
          <p:nvPr/>
        </p:nvSpPr>
        <p:spPr bwMode="auto">
          <a:xfrm>
            <a:off x="2987824" y="116632"/>
            <a:ext cx="6264696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lv-LV" sz="4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C</a:t>
            </a:r>
            <a:r>
              <a:rPr lang="lv-LV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ieto </a:t>
            </a:r>
            <a:r>
              <a:rPr lang="lv-LV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atkritumu daļiņu veidu </a:t>
            </a:r>
            <a:r>
              <a:rPr lang="lv-LV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īpatsvars ūdens virskārtā</a:t>
            </a:r>
            <a:endParaRPr lang="en-GB" sz="4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A46E0DEF-139A-4509-8091-9CF577A1D817}"/>
              </a:ext>
            </a:extLst>
          </p:cNvPr>
          <p:cNvGrpSpPr/>
          <p:nvPr/>
        </p:nvGrpSpPr>
        <p:grpSpPr>
          <a:xfrm>
            <a:off x="337450" y="1141793"/>
            <a:ext cx="8928321" cy="5011755"/>
            <a:chOff x="527342" y="1141793"/>
            <a:chExt cx="8928321" cy="501175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CE87373B-61BB-4513-A0EB-8DE564BB0D0E}"/>
                </a:ext>
              </a:extLst>
            </p:cNvPr>
            <p:cNvGrpSpPr/>
            <p:nvPr/>
          </p:nvGrpSpPr>
          <p:grpSpPr>
            <a:xfrm>
              <a:off x="527342" y="1141793"/>
              <a:ext cx="342392" cy="4136296"/>
              <a:chOff x="558390" y="987323"/>
              <a:chExt cx="342392" cy="4136296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DF13ED-789C-410A-A700-6DF56EB2AC9A}"/>
                  </a:ext>
                </a:extLst>
              </p:cNvPr>
              <p:cNvSpPr txBox="1"/>
              <p:nvPr/>
            </p:nvSpPr>
            <p:spPr>
              <a:xfrm rot="16200000">
                <a:off x="86493" y="4309330"/>
                <a:ext cx="1320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12.07.2018.</a:t>
                </a:r>
                <a:endPara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A3DA09-D922-4839-BF61-C6D255FDABF2}"/>
                  </a:ext>
                </a:extLst>
              </p:cNvPr>
              <p:cNvSpPr txBox="1"/>
              <p:nvPr/>
            </p:nvSpPr>
            <p:spPr>
              <a:xfrm rot="16200000">
                <a:off x="51878" y="1493835"/>
                <a:ext cx="1320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07.05.2018.</a:t>
                </a:r>
                <a:endPara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18337F6-4D97-4B38-8AE9-66E9C9F3E626}"/>
                  </a:ext>
                </a:extLst>
              </p:cNvPr>
              <p:cNvSpPr txBox="1"/>
              <p:nvPr/>
            </p:nvSpPr>
            <p:spPr>
              <a:xfrm rot="16200000">
                <a:off x="52395" y="2712720"/>
                <a:ext cx="132080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18.06.2018.</a:t>
                </a:r>
                <a:endPara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11" name="Chart 11">
              <a:extLst>
                <a:ext uri="{FF2B5EF4-FFF2-40B4-BE49-F238E27FC236}">
                  <a16:creationId xmlns:a16="http://schemas.microsoft.com/office/drawing/2014/main" id="{3BCE4302-D109-4536-A681-4DBAA9F3DD0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40347234"/>
                </p:ext>
              </p:extLst>
            </p:nvPr>
          </p:nvGraphicFramePr>
          <p:xfrm>
            <a:off x="866168" y="1452088"/>
            <a:ext cx="8589495" cy="470146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224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9DEE85-4DC8-4170-AEC8-CC51B127F0D2}"/>
              </a:ext>
            </a:extLst>
          </p:cNvPr>
          <p:cNvSpPr txBox="1">
            <a:spLocks/>
          </p:cNvSpPr>
          <p:nvPr/>
        </p:nvSpPr>
        <p:spPr bwMode="auto">
          <a:xfrm>
            <a:off x="3247132" y="-309372"/>
            <a:ext cx="5638106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lv-LV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Mikrodaļiņu sastāvs</a:t>
            </a:r>
            <a:endParaRPr lang="en-GB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77C4C-5D5A-4FDE-A839-39CAEB4D5CEA}"/>
              </a:ext>
            </a:extLst>
          </p:cNvPr>
          <p:cNvSpPr txBox="1"/>
          <p:nvPr/>
        </p:nvSpPr>
        <p:spPr>
          <a:xfrm>
            <a:off x="1475656" y="5827522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Transekta</a:t>
            </a:r>
            <a:r>
              <a:rPr lang="lv-LV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168-&gt;167 mikrodaļiņu sastāva īpatsvars, infrasarkanā spektra rezultāti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hart 4">
            <a:extLst>
              <a:ext uri="{FF2B5EF4-FFF2-40B4-BE49-F238E27FC236}">
                <a16:creationId xmlns:a16="http://schemas.microsoft.com/office/drawing/2014/main" id="{4FE0B58F-D3E3-414B-94FF-0B8B24F7F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5583730"/>
              </p:ext>
            </p:extLst>
          </p:nvPr>
        </p:nvGraphicFramePr>
        <p:xfrm>
          <a:off x="873729" y="1621028"/>
          <a:ext cx="8203878" cy="4449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8474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3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187450" y="4221163"/>
            <a:ext cx="7697788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1400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84213" y="1628775"/>
            <a:ext cx="78486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55875" y="5157788"/>
            <a:ext cx="3952875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endParaRPr lang="lv-LV" altLang="lv-LV" sz="2000" dirty="0"/>
          </a:p>
          <a:p>
            <a:pPr algn="r"/>
            <a:endParaRPr lang="lv-LV" altLang="lv-LV" sz="1400" dirty="0"/>
          </a:p>
          <a:p>
            <a:endParaRPr lang="en-US" altLang="lv-LV" sz="2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38F774-8AAB-4E50-9CBF-476F1B2DC274}"/>
              </a:ext>
            </a:extLst>
          </p:cNvPr>
          <p:cNvSpPr txBox="1">
            <a:spLocks/>
          </p:cNvSpPr>
          <p:nvPr/>
        </p:nvSpPr>
        <p:spPr bwMode="auto">
          <a:xfrm>
            <a:off x="2538296" y="797247"/>
            <a:ext cx="448597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lv-LV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Pētījums ezeros</a:t>
            </a:r>
            <a:endParaRPr lang="en-GB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F1AB52D-11E8-4100-A5F3-6AAF6D7DBCF0}"/>
              </a:ext>
            </a:extLst>
          </p:cNvPr>
          <p:cNvSpPr txBox="1">
            <a:spLocks/>
          </p:cNvSpPr>
          <p:nvPr/>
        </p:nvSpPr>
        <p:spPr bwMode="auto">
          <a:xfrm>
            <a:off x="677333" y="1567543"/>
            <a:ext cx="8207905" cy="447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200" dirty="0" smtClean="0">
                <a:cs typeface="Times New Roman" panose="02020603050405020304" pitchFamily="18" charset="0"/>
              </a:rPr>
              <a:t>Novērtēt </a:t>
            </a:r>
            <a:r>
              <a:rPr lang="lv-LV" sz="2200" dirty="0" err="1" smtClean="0">
                <a:cs typeface="Times New Roman" panose="02020603050405020304" pitchFamily="18" charset="0"/>
              </a:rPr>
              <a:t>mikroplastmasas</a:t>
            </a:r>
            <a:r>
              <a:rPr lang="lv-LV" sz="2200" dirty="0" smtClean="0">
                <a:cs typeface="Times New Roman" panose="02020603050405020304" pitchFamily="18" charset="0"/>
              </a:rPr>
              <a:t> </a:t>
            </a:r>
            <a:r>
              <a:rPr lang="lv-LV" sz="2200" dirty="0">
                <a:cs typeface="Times New Roman" panose="02020603050405020304" pitchFamily="18" charset="0"/>
              </a:rPr>
              <a:t>iespējamo ietekmi uz </a:t>
            </a:r>
            <a:r>
              <a:rPr lang="lv-LV" sz="2200" dirty="0" smtClean="0">
                <a:cs typeface="Times New Roman" panose="02020603050405020304" pitchFamily="18" charset="0"/>
              </a:rPr>
              <a:t>saldūdens stūrakmens </a:t>
            </a:r>
            <a:r>
              <a:rPr lang="lv-LV" sz="2200" dirty="0">
                <a:cs typeface="Times New Roman" panose="02020603050405020304" pitchFamily="18" charset="0"/>
              </a:rPr>
              <a:t>vēžveidīgo grupas </a:t>
            </a:r>
            <a:r>
              <a:rPr lang="lv-LV" sz="2200" dirty="0" smtClean="0">
                <a:cs typeface="Times New Roman" panose="02020603050405020304" pitchFamily="18" charset="0"/>
              </a:rPr>
              <a:t>organismu funkcionālo </a:t>
            </a:r>
            <a:r>
              <a:rPr lang="lv-LV" sz="2200" dirty="0">
                <a:cs typeface="Times New Roman" panose="02020603050405020304" pitchFamily="18" charset="0"/>
              </a:rPr>
              <a:t>un strukturālo </a:t>
            </a:r>
            <a:r>
              <a:rPr lang="lv-LV" sz="2200" dirty="0" smtClean="0">
                <a:cs typeface="Times New Roman" panose="02020603050405020304" pitchFamily="18" charset="0"/>
              </a:rPr>
              <a:t>daudzveidību</a:t>
            </a:r>
            <a:r>
              <a:rPr lang="lv-LV" sz="2200" dirty="0" smtClean="0">
                <a:cs typeface="Times New Roman" panose="02020603050405020304" pitchFamily="18" charset="0"/>
              </a:rPr>
              <a:t>.</a:t>
            </a:r>
            <a:r>
              <a:rPr lang="lv-LV" sz="2000" dirty="0" smtClean="0">
                <a:latin typeface="+mj-lt"/>
                <a:cs typeface="Times New Roman" panose="02020603050405020304" pitchFamily="18" charset="0"/>
              </a:rPr>
              <a:t> </a:t>
            </a:r>
          </a:p>
          <a:p>
            <a:pPr algn="l"/>
            <a:endParaRPr lang="lv-LV" sz="2000" dirty="0" smtClean="0">
              <a:latin typeface="+mj-lt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v-LV" sz="2200" dirty="0" smtClean="0">
                <a:cs typeface="Times New Roman" panose="02020603050405020304" pitchFamily="18" charset="0"/>
              </a:rPr>
              <a:t>Noskaidrot </a:t>
            </a:r>
            <a:r>
              <a:rPr lang="lv-LV" sz="2200" dirty="0" err="1">
                <a:cs typeface="Times New Roman" panose="02020603050405020304" pitchFamily="18" charset="0"/>
              </a:rPr>
              <a:t>mikroplastmasas</a:t>
            </a:r>
            <a:r>
              <a:rPr lang="lv-LV" sz="2200" dirty="0">
                <a:cs typeface="Times New Roman" panose="02020603050405020304" pitchFamily="18" charset="0"/>
              </a:rPr>
              <a:t> </a:t>
            </a:r>
            <a:r>
              <a:rPr lang="lv-LV" sz="2200" dirty="0" smtClean="0">
                <a:cs typeface="Times New Roman" panose="02020603050405020304" pitchFamily="18" charset="0"/>
              </a:rPr>
              <a:t>daļiņu sastopamību </a:t>
            </a:r>
            <a:r>
              <a:rPr lang="lv-LV" sz="2200" dirty="0">
                <a:cs typeface="Times New Roman" panose="02020603050405020304" pitchFamily="18" charset="0"/>
              </a:rPr>
              <a:t>un daudzumu </a:t>
            </a:r>
            <a:r>
              <a:rPr lang="lv-LV" sz="2200" dirty="0" smtClean="0">
                <a:cs typeface="Times New Roman" panose="02020603050405020304" pitchFamily="18" charset="0"/>
              </a:rPr>
              <a:t>saldūdens ekosistēmās, </a:t>
            </a:r>
            <a:r>
              <a:rPr lang="lv-LV" sz="2200" dirty="0">
                <a:cs typeface="Times New Roman" panose="02020603050405020304" pitchFamily="18" charset="0"/>
              </a:rPr>
              <a:t>sākot no plastmasas </a:t>
            </a:r>
            <a:r>
              <a:rPr lang="lv-LV" sz="2200" dirty="0" smtClean="0">
                <a:cs typeface="Times New Roman" panose="02020603050405020304" pitchFamily="18" charset="0"/>
              </a:rPr>
              <a:t>masveida ražošanas </a:t>
            </a:r>
            <a:r>
              <a:rPr lang="lv-LV" sz="2200" dirty="0">
                <a:cs typeface="Times New Roman" panose="02020603050405020304" pitchFamily="18" charset="0"/>
              </a:rPr>
              <a:t>pirmsākumiem 20. gadsimta </a:t>
            </a:r>
            <a:r>
              <a:rPr lang="lv-LV" sz="2200" dirty="0" smtClean="0">
                <a:cs typeface="Times New Roman" panose="02020603050405020304" pitchFamily="18" charset="0"/>
              </a:rPr>
              <a:t>40. gados </a:t>
            </a:r>
            <a:r>
              <a:rPr lang="lv-LV" sz="2200" dirty="0">
                <a:cs typeface="Times New Roman" panose="02020603050405020304" pitchFamily="18" charset="0"/>
              </a:rPr>
              <a:t>līdz </a:t>
            </a:r>
            <a:r>
              <a:rPr lang="lv-LV" sz="2200" dirty="0" smtClean="0">
                <a:cs typeface="Times New Roman" panose="02020603050405020304" pitchFamily="18" charset="0"/>
              </a:rPr>
              <a:t>mūsdienām.</a:t>
            </a:r>
            <a:endParaRPr lang="lv-LV" sz="2200" dirty="0">
              <a:cs typeface="Times New Roman" panose="02020603050405020304" pitchFamily="18" charset="0"/>
            </a:endParaRPr>
          </a:p>
          <a:p>
            <a:pPr marL="342900" indent="-342900" algn="l"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lv-LV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44" y="4724712"/>
            <a:ext cx="3545922" cy="6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lv-LV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lv-LV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2591</TotalTime>
  <Words>236</Words>
  <Application>Microsoft Office PowerPoint</Application>
  <PresentationFormat>Slaidrāde ekrānā (4:3)</PresentationFormat>
  <Paragraphs>64</Paragraphs>
  <Slides>11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3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Wingdings</vt:lpstr>
      <vt:lpstr>Default Design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>LHEI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Vēja enerģijas jautājumi Latvijas un Igaunijas pašvaldību plānojumos – statuss un perspektīvas</dc:title>
  <dc:creator>Anda Ikauniece</dc:creator>
  <cp:lastModifiedBy>Anda Ikauniece</cp:lastModifiedBy>
  <cp:revision>235</cp:revision>
  <dcterms:created xsi:type="dcterms:W3CDTF">2012-01-23T12:29:57Z</dcterms:created>
  <dcterms:modified xsi:type="dcterms:W3CDTF">2019-09-26T13:54:58Z</dcterms:modified>
</cp:coreProperties>
</file>